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326" r:id="rId2"/>
    <p:sldId id="482" r:id="rId3"/>
    <p:sldId id="483" r:id="rId4"/>
    <p:sldId id="494" r:id="rId5"/>
    <p:sldId id="485" r:id="rId6"/>
    <p:sldId id="486" r:id="rId7"/>
    <p:sldId id="487" r:id="rId8"/>
    <p:sldId id="480" r:id="rId9"/>
    <p:sldId id="471" r:id="rId10"/>
    <p:sldId id="455" r:id="rId11"/>
    <p:sldId id="327" r:id="rId12"/>
    <p:sldId id="435" r:id="rId13"/>
    <p:sldId id="411" r:id="rId14"/>
    <p:sldId id="264" r:id="rId15"/>
    <p:sldId id="513" r:id="rId16"/>
    <p:sldId id="514" r:id="rId17"/>
    <p:sldId id="368" r:id="rId18"/>
    <p:sldId id="361" r:id="rId19"/>
    <p:sldId id="495" r:id="rId20"/>
    <p:sldId id="477" r:id="rId21"/>
    <p:sldId id="420" r:id="rId22"/>
    <p:sldId id="491" r:id="rId23"/>
    <p:sldId id="409" r:id="rId24"/>
    <p:sldId id="410" r:id="rId25"/>
    <p:sldId id="478" r:id="rId26"/>
    <p:sldId id="508" r:id="rId27"/>
    <p:sldId id="433" r:id="rId28"/>
    <p:sldId id="432" r:id="rId29"/>
    <p:sldId id="476" r:id="rId30"/>
    <p:sldId id="469" r:id="rId31"/>
    <p:sldId id="468" r:id="rId32"/>
    <p:sldId id="450" r:id="rId33"/>
    <p:sldId id="496" r:id="rId34"/>
    <p:sldId id="479" r:id="rId35"/>
    <p:sldId id="497" r:id="rId36"/>
    <p:sldId id="507" r:id="rId37"/>
    <p:sldId id="493" r:id="rId38"/>
    <p:sldId id="500" r:id="rId39"/>
    <p:sldId id="501" r:id="rId40"/>
    <p:sldId id="502" r:id="rId41"/>
    <p:sldId id="503" r:id="rId42"/>
    <p:sldId id="504" r:id="rId43"/>
    <p:sldId id="505" r:id="rId44"/>
    <p:sldId id="506" r:id="rId45"/>
    <p:sldId id="510" r:id="rId46"/>
    <p:sldId id="465" r:id="rId47"/>
    <p:sldId id="511" r:id="rId48"/>
    <p:sldId id="424" r:id="rId49"/>
    <p:sldId id="484" r:id="rId50"/>
    <p:sldId id="454" r:id="rId51"/>
    <p:sldId id="441" r:id="rId52"/>
    <p:sldId id="458" r:id="rId53"/>
    <p:sldId id="273" r:id="rId54"/>
    <p:sldId id="296" r:id="rId55"/>
    <p:sldId id="272" r:id="rId56"/>
    <p:sldId id="453" r:id="rId57"/>
    <p:sldId id="301" r:id="rId58"/>
    <p:sldId id="274" r:id="rId59"/>
    <p:sldId id="276" r:id="rId60"/>
    <p:sldId id="459" r:id="rId61"/>
    <p:sldId id="277" r:id="rId62"/>
    <p:sldId id="278" r:id="rId63"/>
    <p:sldId id="279" r:id="rId64"/>
    <p:sldId id="280" r:id="rId65"/>
    <p:sldId id="460" r:id="rId66"/>
    <p:sldId id="281" r:id="rId67"/>
    <p:sldId id="289" r:id="rId68"/>
    <p:sldId id="285" r:id="rId69"/>
    <p:sldId id="294" r:id="rId70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C0D49FF-6E2A-B949-964A-2A633E290980}">
          <p14:sldIdLst>
            <p14:sldId id="326"/>
            <p14:sldId id="482"/>
            <p14:sldId id="483"/>
            <p14:sldId id="494"/>
            <p14:sldId id="485"/>
            <p14:sldId id="486"/>
            <p14:sldId id="487"/>
            <p14:sldId id="480"/>
            <p14:sldId id="471"/>
            <p14:sldId id="455"/>
            <p14:sldId id="327"/>
            <p14:sldId id="435"/>
            <p14:sldId id="411"/>
            <p14:sldId id="264"/>
            <p14:sldId id="513"/>
            <p14:sldId id="514"/>
            <p14:sldId id="368"/>
            <p14:sldId id="361"/>
            <p14:sldId id="495"/>
            <p14:sldId id="477"/>
            <p14:sldId id="420"/>
            <p14:sldId id="491"/>
            <p14:sldId id="409"/>
            <p14:sldId id="410"/>
            <p14:sldId id="478"/>
            <p14:sldId id="508"/>
            <p14:sldId id="433"/>
            <p14:sldId id="432"/>
            <p14:sldId id="476"/>
            <p14:sldId id="469"/>
            <p14:sldId id="468"/>
            <p14:sldId id="450"/>
            <p14:sldId id="496"/>
            <p14:sldId id="479"/>
            <p14:sldId id="497"/>
            <p14:sldId id="507"/>
            <p14:sldId id="493"/>
            <p14:sldId id="500"/>
            <p14:sldId id="501"/>
            <p14:sldId id="502"/>
            <p14:sldId id="503"/>
            <p14:sldId id="504"/>
            <p14:sldId id="505"/>
            <p14:sldId id="506"/>
            <p14:sldId id="510"/>
            <p14:sldId id="465"/>
            <p14:sldId id="511"/>
            <p14:sldId id="424"/>
            <p14:sldId id="484"/>
            <p14:sldId id="454"/>
            <p14:sldId id="441"/>
            <p14:sldId id="458"/>
            <p14:sldId id="273"/>
            <p14:sldId id="296"/>
            <p14:sldId id="272"/>
            <p14:sldId id="453"/>
            <p14:sldId id="301"/>
            <p14:sldId id="274"/>
            <p14:sldId id="276"/>
            <p14:sldId id="459"/>
            <p14:sldId id="277"/>
            <p14:sldId id="278"/>
            <p14:sldId id="279"/>
            <p14:sldId id="280"/>
            <p14:sldId id="460"/>
            <p14:sldId id="281"/>
            <p14:sldId id="289"/>
            <p14:sldId id="285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C81"/>
    <a:srgbClr val="98202C"/>
    <a:srgbClr val="4D88B8"/>
    <a:srgbClr val="FBACBA"/>
    <a:srgbClr val="384B80"/>
    <a:srgbClr val="B5C1E0"/>
    <a:srgbClr val="F8FF00"/>
    <a:srgbClr val="E0ECF7"/>
    <a:srgbClr val="F6566E"/>
    <a:srgbClr val="FF4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2"/>
    <p:restoredTop sz="91445"/>
  </p:normalViewPr>
  <p:slideViewPr>
    <p:cSldViewPr snapToGrid="0" snapToObjects="1">
      <p:cViewPr>
        <p:scale>
          <a:sx n="83" d="100"/>
          <a:sy n="83" d="100"/>
        </p:scale>
        <p:origin x="1344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4/30/19</a:t>
            </a:fld>
            <a:endParaRPr lang="en-US" dirty="0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‹Nº›</a:t>
            </a:fld>
            <a:endParaRPr lang="en-US" dirty="0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4/30/19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integer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3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</a:t>
            </a:r>
            <a:r>
              <a:rPr lang="en-US" baseline="0" dirty="0"/>
              <a:t> Define loss/error</a:t>
            </a:r>
          </a:p>
          <a:p>
            <a:r>
              <a:rPr lang="en-US" baseline="0" dirty="0"/>
              <a:t>+ Something I didn’t mention earlier: training/test set for 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2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days of throwing black-box neural nets at problems are (almost)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97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47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039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28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194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896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82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962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544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36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601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041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98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213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509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849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151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557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468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60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In the ML community, we have a rich toolkit of primitive operations.</a:t>
            </a:r>
          </a:p>
          <a:p>
            <a:r>
              <a:rPr lang="en-US" dirty="0"/>
              <a:t>+ Where do these break down? Many ways to analyze</a:t>
            </a:r>
          </a:p>
          <a:p>
            <a:r>
              <a:rPr lang="en-US" dirty="0"/>
              <a:t>+ Trend lately: Showing how classical algorithms and operations can be made differentiable. I show how to do this for optimization</a:t>
            </a:r>
          </a:p>
          <a:p>
            <a:r>
              <a:rPr lang="en-US" dirty="0"/>
              <a:t>+ *Not* parameter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16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60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to illustrate the representational power of these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24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9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We could hard-code in values for the objective or constraints but we don't have to</a:t>
            </a:r>
          </a:p>
          <a:p>
            <a:r>
              <a:rPr lang="en-US" dirty="0"/>
              <a:t>+ </a:t>
            </a:r>
            <a:r>
              <a:rPr lang="en-US" dirty="0" err="1"/>
              <a:t>Argmin</a:t>
            </a:r>
            <a:r>
              <a:rPr lang="en-US" dirty="0"/>
              <a:t> gives well-defined output under some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50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5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3851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87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280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.emf"/><Relationship Id="rId7" Type="http://schemas.openxmlformats.org/officeDocument/2006/relationships/image" Target="../media/image4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24.emf"/><Relationship Id="rId4" Type="http://schemas.openxmlformats.org/officeDocument/2006/relationships/image" Target="../media/image42.png"/><Relationship Id="rId9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.emf"/><Relationship Id="rId7" Type="http://schemas.openxmlformats.org/officeDocument/2006/relationships/image" Target="../media/image4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24.emf"/><Relationship Id="rId4" Type="http://schemas.openxmlformats.org/officeDocument/2006/relationships/image" Target="../media/image42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3.tiff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7.emf"/><Relationship Id="rId7" Type="http://schemas.openxmlformats.org/officeDocument/2006/relationships/image" Target="NUL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91.png"/><Relationship Id="rId4" Type="http://schemas.openxmlformats.org/officeDocument/2006/relationships/image" Target="../media/image78.emf"/><Relationship Id="rId9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190.png"/><Relationship Id="rId7" Type="http://schemas.openxmlformats.org/officeDocument/2006/relationships/image" Target="../media/image8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Relationship Id="rId9" Type="http://schemas.openxmlformats.org/officeDocument/2006/relationships/image" Target="../media/image8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77.emf"/><Relationship Id="rId4" Type="http://schemas.openxmlformats.org/officeDocument/2006/relationships/image" Target="../media/image2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77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77.emf"/><Relationship Id="rId4" Type="http://schemas.openxmlformats.org/officeDocument/2006/relationships/image" Target="../media/image330.png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cuslab/icn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433" y="2812591"/>
            <a:ext cx="5221925" cy="54021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Carnegie Mellon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00E5EC-B8B3-714F-975D-64C54EF7BF8E}"/>
              </a:ext>
            </a:extLst>
          </p:cNvPr>
          <p:cNvSpPr txBox="1">
            <a:spLocks/>
          </p:cNvSpPr>
          <p:nvPr/>
        </p:nvSpPr>
        <p:spPr>
          <a:xfrm>
            <a:off x="248433" y="1296227"/>
            <a:ext cx="8625018" cy="1430594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Differentiable Optimization-Based Modeling for Machine Learning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E34AF-A248-DB45-82D4-3E14DE8D15D8}"/>
              </a:ext>
            </a:extLst>
          </p:cNvPr>
          <p:cNvSpPr txBox="1">
            <a:spLocks/>
          </p:cNvSpPr>
          <p:nvPr/>
        </p:nvSpPr>
        <p:spPr>
          <a:xfrm>
            <a:off x="248433" y="3549782"/>
            <a:ext cx="3616410" cy="2207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Thesis Committee: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J. Zico Kolter, Chair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Barnabás Póczos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Jeff Schneider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Vladlen Koltun (Intel Labs)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64F8A9D-16AC-F741-80D0-3E0D875194F5}"/>
              </a:ext>
            </a:extLst>
          </p:cNvPr>
          <p:cNvSpPr txBox="1">
            <a:spLocks/>
          </p:cNvSpPr>
          <p:nvPr/>
        </p:nvSpPr>
        <p:spPr>
          <a:xfrm>
            <a:off x="210060" y="783050"/>
            <a:ext cx="2421926" cy="515154"/>
          </a:xfrm>
          <a:prstGeom prst="rect">
            <a:avLst/>
          </a:prstGeom>
          <a:solidFill>
            <a:srgbClr val="374D8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</a:rPr>
              <a:t>Thesis Defense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7F12-2045-1A4C-B4C8-652832BC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and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C2E9-0C84-C043-BDD3-5D3395C2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4163"/>
            <a:ext cx="8107680" cy="4525963"/>
          </a:xfrm>
        </p:spPr>
        <p:txBody>
          <a:bodyPr>
            <a:normAutofit/>
          </a:bodyPr>
          <a:lstStyle/>
          <a:p>
            <a:r>
              <a:rPr lang="en-US" b="1" dirty="0"/>
              <a:t>Non-convex optimization is thriving</a:t>
            </a:r>
            <a:r>
              <a:rPr lang="en-US" dirty="0"/>
              <a:t> in machine learning for parameter optimization and architecture search. </a:t>
            </a:r>
            <a:r>
              <a:rPr lang="en-US" b="1" dirty="0"/>
              <a:t>This is not what this talk covers.</a:t>
            </a:r>
            <a:endParaRPr lang="en-US" dirty="0"/>
          </a:p>
          <a:p>
            <a:r>
              <a:rPr lang="en-US" b="1" dirty="0"/>
              <a:t>In this talk</a:t>
            </a:r>
            <a:r>
              <a:rPr lang="en-US" dirty="0"/>
              <a:t>, we argue that optimization is also a useful operation for inference and control.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54144-1DFC-A04A-BC05-880FD2BC81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03374-13C7-5B4B-BED0-8F3C9A8AD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3851564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FCA3D-F2A3-5942-9B48-F486519D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A259A-1FD4-7C48-873A-F19A2225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014" y="3606404"/>
            <a:ext cx="1943412" cy="19558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681512-F58E-E343-83EE-0B59B9F8ED8B}"/>
              </a:ext>
            </a:extLst>
          </p:cNvPr>
          <p:cNvSpPr txBox="1">
            <a:spLocks/>
          </p:cNvSpPr>
          <p:nvPr/>
        </p:nvSpPr>
        <p:spPr>
          <a:xfrm>
            <a:off x="457200" y="3271520"/>
            <a:ext cx="5801360" cy="296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dirty="0"/>
              <a:t>We consider optimization as another potential </a:t>
            </a:r>
            <a:r>
              <a:rPr lang="en-US" b="1" dirty="0"/>
              <a:t>layer</a:t>
            </a:r>
            <a:r>
              <a:rPr lang="en-US" dirty="0"/>
              <a:t>, to be </a:t>
            </a:r>
            <a:r>
              <a:rPr lang="en-US" b="1" dirty="0"/>
              <a:t>composed with others</a:t>
            </a:r>
          </a:p>
          <a:p>
            <a:pPr>
              <a:buSzPct val="100000"/>
            </a:pPr>
            <a:r>
              <a:rPr lang="en-US" dirty="0"/>
              <a:t>Why? Optimization is an extremely powerful</a:t>
            </a:r>
            <a:br>
              <a:rPr lang="en-US" dirty="0"/>
            </a:br>
            <a:r>
              <a:rPr lang="en-US" dirty="0"/>
              <a:t>paradigm for decision-making.</a:t>
            </a:r>
          </a:p>
          <a:p>
            <a:pPr marL="520700" lvl="1" indent="-227013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Applications in </a:t>
            </a:r>
            <a:r>
              <a:rPr lang="en-US" sz="1600" b="1" dirty="0"/>
              <a:t>finance</a:t>
            </a:r>
            <a:r>
              <a:rPr lang="en-US" sz="1600" dirty="0"/>
              <a:t> (Markowitz portfolio optimization),</a:t>
            </a:r>
            <a:br>
              <a:rPr lang="en-US" sz="1600" dirty="0"/>
            </a:br>
            <a:r>
              <a:rPr lang="en-US" sz="1600" b="1" dirty="0"/>
              <a:t>machine learning </a:t>
            </a:r>
            <a:r>
              <a:rPr lang="en-US" sz="1600" dirty="0"/>
              <a:t>(support vector machines),</a:t>
            </a:r>
            <a:br>
              <a:rPr lang="en-US" sz="1600" dirty="0"/>
            </a:br>
            <a:r>
              <a:rPr lang="en-US" sz="1600" b="1" dirty="0"/>
              <a:t>control</a:t>
            </a:r>
            <a:r>
              <a:rPr lang="en-US" sz="1600" dirty="0"/>
              <a:t> (linear-quadratic model predictive control),</a:t>
            </a:r>
            <a:br>
              <a:rPr lang="en-US" sz="1600" dirty="0"/>
            </a:br>
            <a:r>
              <a:rPr lang="en-US" sz="1600" b="1" dirty="0"/>
              <a:t>geometry</a:t>
            </a:r>
            <a:r>
              <a:rPr lang="en-US" sz="1600" dirty="0"/>
              <a:t> (projections onto </a:t>
            </a:r>
            <a:r>
              <a:rPr lang="en-US" sz="1600" dirty="0" err="1"/>
              <a:t>polyhedra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085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79EF-5CF3-044E-B7AC-32BF2FA4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is optimization a useful primitive operation in learning systems?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60B605C-388D-B44B-B7A9-04AF1112A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3531"/>
            <a:ext cx="8229600" cy="4266925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have incomplete domain knowledge about what we want to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Fill in parts of the optimization problem that we know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Use data to learn the parts that we don’t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Also subsumes many standard layers 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ReLU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sigmoid,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softmax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will show this later</a:t>
            </a:r>
          </a:p>
          <a:p>
            <a:pPr lvl="1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E3047-56E0-BE47-BADE-28749F3D2E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BE04-F496-904B-9CAA-3B47016FF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AA78-D029-CD4C-B16C-423CFF81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C8EDC1-312D-2A4D-8458-93568EF6AFA6}"/>
              </a:ext>
            </a:extLst>
          </p:cNvPr>
          <p:cNvSpPr/>
          <p:nvPr/>
        </p:nvSpPr>
        <p:spPr>
          <a:xfrm>
            <a:off x="1229642" y="4217720"/>
            <a:ext cx="1997464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(Learned) Abstract Representation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B2B8F13-3D77-F641-97B6-B46BCF9E132A}"/>
              </a:ext>
            </a:extLst>
          </p:cNvPr>
          <p:cNvSpPr/>
          <p:nvPr/>
        </p:nvSpPr>
        <p:spPr>
          <a:xfrm>
            <a:off x="3310046" y="4360595"/>
            <a:ext cx="370465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DC5F4-F8A7-164B-ABC1-FA97186F80E3}"/>
              </a:ext>
            </a:extLst>
          </p:cNvPr>
          <p:cNvSpPr/>
          <p:nvPr/>
        </p:nvSpPr>
        <p:spPr>
          <a:xfrm>
            <a:off x="3756711" y="4217720"/>
            <a:ext cx="1773020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(Learned) Solver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19225E-C302-8442-A7F1-7C29CF286D88}"/>
              </a:ext>
            </a:extLst>
          </p:cNvPr>
          <p:cNvSpPr/>
          <p:nvPr/>
        </p:nvSpPr>
        <p:spPr>
          <a:xfrm>
            <a:off x="654966" y="3232097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D065740-BCD7-4A49-BA75-9C28279A9018}"/>
              </a:ext>
            </a:extLst>
          </p:cNvPr>
          <p:cNvSpPr/>
          <p:nvPr/>
        </p:nvSpPr>
        <p:spPr>
          <a:xfrm>
            <a:off x="2115227" y="3374972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1A54AD-874F-CF4B-B311-686137441FD6}"/>
              </a:ext>
            </a:extLst>
          </p:cNvPr>
          <p:cNvSpPr/>
          <p:nvPr/>
        </p:nvSpPr>
        <p:spPr>
          <a:xfrm>
            <a:off x="2701636" y="3232097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07FF3EF5-8D93-DB45-A3DC-B4C957B3EAC3}"/>
              </a:ext>
            </a:extLst>
          </p:cNvPr>
          <p:cNvSpPr/>
          <p:nvPr/>
        </p:nvSpPr>
        <p:spPr>
          <a:xfrm>
            <a:off x="4161897" y="3374972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13786ED-8CB3-A54C-B7A5-F16444E165F9}"/>
              </a:ext>
            </a:extLst>
          </p:cNvPr>
          <p:cNvSpPr/>
          <p:nvPr/>
        </p:nvSpPr>
        <p:spPr>
          <a:xfrm>
            <a:off x="4748306" y="3232097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58856929-362D-8647-B73C-7A6F1CBB72A9}"/>
              </a:ext>
            </a:extLst>
          </p:cNvPr>
          <p:cNvSpPr/>
          <p:nvPr/>
        </p:nvSpPr>
        <p:spPr>
          <a:xfrm rot="5400000">
            <a:off x="3133842" y="1711070"/>
            <a:ext cx="544167" cy="4754880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F6919619-2128-1543-AC46-B3368A2F38B6}"/>
              </a:ext>
            </a:extLst>
          </p:cNvPr>
          <p:cNvSpPr/>
          <p:nvPr/>
        </p:nvSpPr>
        <p:spPr>
          <a:xfrm>
            <a:off x="6186459" y="3366732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55F3FBB-9DAE-C944-8AD0-052139706469}"/>
              </a:ext>
            </a:extLst>
          </p:cNvPr>
          <p:cNvSpPr/>
          <p:nvPr/>
        </p:nvSpPr>
        <p:spPr>
          <a:xfrm>
            <a:off x="6794976" y="3227442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29691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534D-10BC-0645-AE7A-AA77270A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25" y="203922"/>
            <a:ext cx="87851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Convex optimization viewpoint of standard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8D6C1-FAA1-9B44-8031-2D4988F5F5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9A6-CF29-6A4B-B8A0-41D0D21E4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0459B-A025-E141-AED7-417C96BD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BFE93-E07D-9C4B-B289-E54854C5DF8E}"/>
              </a:ext>
            </a:extLst>
          </p:cNvPr>
          <p:cNvGrpSpPr/>
          <p:nvPr/>
        </p:nvGrpSpPr>
        <p:grpSpPr>
          <a:xfrm>
            <a:off x="457200" y="1539854"/>
            <a:ext cx="8317505" cy="4236334"/>
            <a:chOff x="457200" y="1678329"/>
            <a:chExt cx="8317505" cy="423633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7BFD1-ADF4-4246-989D-BFD31FDAB509}"/>
                </a:ext>
              </a:extLst>
            </p:cNvPr>
            <p:cNvSpPr/>
            <p:nvPr/>
          </p:nvSpPr>
          <p:spPr>
            <a:xfrm>
              <a:off x="457200" y="1678329"/>
              <a:ext cx="8317505" cy="4236334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5ECCA5-1203-8D47-B7BA-8913778B32DC}"/>
                    </a:ext>
                  </a:extLst>
                </p:cNvPr>
                <p:cNvSpPr txBox="1"/>
                <p:nvPr/>
              </p:nvSpPr>
              <p:spPr>
                <a:xfrm>
                  <a:off x="5307089" y="1883115"/>
                  <a:ext cx="3062890" cy="9020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𝑦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oMath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to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≥0</m:t>
                        </m:r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5ECCA5-1203-8D47-B7BA-8913778B3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7089" y="1883115"/>
                  <a:ext cx="3062890" cy="902042"/>
                </a:xfrm>
                <a:prstGeom prst="rect">
                  <a:avLst/>
                </a:prstGeom>
                <a:blipFill>
                  <a:blip r:embed="rId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561347-F24E-1D4B-BF5B-1238D1043023}"/>
                </a:ext>
              </a:extLst>
            </p:cNvPr>
            <p:cNvSpPr/>
            <p:nvPr/>
          </p:nvSpPr>
          <p:spPr>
            <a:xfrm>
              <a:off x="457200" y="3032559"/>
              <a:ext cx="8317505" cy="1370459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38B7EA-43E8-D944-86B0-A0AC11D5A5C5}"/>
                </a:ext>
              </a:extLst>
            </p:cNvPr>
            <p:cNvSpPr txBox="1"/>
            <p:nvPr/>
          </p:nvSpPr>
          <p:spPr>
            <a:xfrm>
              <a:off x="928925" y="2134081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ReLU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F4D0A61-0276-734A-BB6A-7DC401BDFC54}"/>
                    </a:ext>
                  </a:extLst>
                </p:cNvPr>
                <p:cNvSpPr txBox="1"/>
                <p:nvPr/>
              </p:nvSpPr>
              <p:spPr>
                <a:xfrm>
                  <a:off x="2509310" y="2134081"/>
                  <a:ext cx="178145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{0, 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}</m:t>
                            </m:r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F4D0A61-0276-734A-BB6A-7DC401BDF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310" y="2134081"/>
                  <a:ext cx="1781450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4C6BA13-A9BF-3947-AF6F-EA629FF88090}"/>
                    </a:ext>
                  </a:extLst>
                </p:cNvPr>
                <p:cNvSpPr txBox="1"/>
                <p:nvPr/>
              </p:nvSpPr>
              <p:spPr>
                <a:xfrm>
                  <a:off x="2576669" y="3388295"/>
                  <a:ext cx="1646733" cy="6756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4C6BA13-A9BF-3947-AF6F-EA629FF88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669" y="3388295"/>
                  <a:ext cx="1646733" cy="675698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64DCA-7C81-D64D-874D-7CE916F2BFFB}"/>
                </a:ext>
              </a:extLst>
            </p:cNvPr>
            <p:cNvSpPr txBox="1"/>
            <p:nvPr/>
          </p:nvSpPr>
          <p:spPr>
            <a:xfrm>
              <a:off x="643590" y="3526089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Sigmoid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C8AB3A-E1D2-A549-A51F-C242FAB8DD2C}"/>
                </a:ext>
              </a:extLst>
            </p:cNvPr>
            <p:cNvSpPr txBox="1"/>
            <p:nvPr/>
          </p:nvSpPr>
          <p:spPr>
            <a:xfrm>
              <a:off x="632369" y="4975641"/>
              <a:ext cx="1103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Softmax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3ECA9D-665C-0E40-95C4-5A06CF7DD731}"/>
                    </a:ext>
                  </a:extLst>
                </p:cNvPr>
                <p:cNvSpPr txBox="1"/>
                <p:nvPr/>
              </p:nvSpPr>
              <p:spPr>
                <a:xfrm>
                  <a:off x="5009989" y="3277399"/>
                  <a:ext cx="3752374" cy="89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)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to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0≤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≤1</m:t>
                        </m:r>
                      </m:oMath>
                    </m:oMathPara>
                  </a14:m>
                  <a:br>
                    <a:rPr lang="en-US" sz="20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 Light" charset="0"/>
                      <a:ea typeface="Helvetica Neue Light" charset="0"/>
                      <a:cs typeface="Helvetica Neue Light" charset="0"/>
                    </a:rPr>
                  </a:br>
                  <a:endPara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3ECA9D-665C-0E40-95C4-5A06CF7DD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989" y="3277399"/>
                  <a:ext cx="3752374" cy="897490"/>
                </a:xfrm>
                <a:prstGeom prst="rect">
                  <a:avLst/>
                </a:prstGeom>
                <a:blipFill>
                  <a:blip r:embed="rId6"/>
                  <a:stretch>
                    <a:fillRect b="-6944"/>
                  </a:stretch>
                </a:blipFill>
              </p:spPr>
              <p:txBody>
                <a:bodyPr/>
                <a:lstStyle/>
                <a:p>
                  <a:r>
                    <a:rPr lang="es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66B131-3C5A-CA4D-9073-9A6BF53D251D}"/>
                    </a:ext>
                  </a:extLst>
                </p:cNvPr>
                <p:cNvSpPr txBox="1"/>
                <p:nvPr/>
              </p:nvSpPr>
              <p:spPr>
                <a:xfrm>
                  <a:off x="2716579" y="4803030"/>
                  <a:ext cx="1366913" cy="745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66B131-3C5A-CA4D-9073-9A6BF53D2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579" y="4803030"/>
                  <a:ext cx="1366913" cy="745332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0FEF30-6ECA-BA43-8020-61BCF6D95843}"/>
                    </a:ext>
                  </a:extLst>
                </p:cNvPr>
                <p:cNvSpPr txBox="1"/>
                <p:nvPr/>
              </p:nvSpPr>
              <p:spPr>
                <a:xfrm>
                  <a:off x="4937629" y="4573063"/>
                  <a:ext cx="3673250" cy="12052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𝐻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)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to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0≤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≤1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         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=1</m:t>
                        </m:r>
                      </m:oMath>
                    </m:oMathPara>
                  </a14:m>
                  <a:br>
                    <a:rPr lang="en-US" sz="20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 Light" charset="0"/>
                      <a:ea typeface="Helvetica Neue Light" charset="0"/>
                      <a:cs typeface="Helvetica Neue Light" charset="0"/>
                    </a:rPr>
                  </a:br>
                  <a:endPara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0FEF30-6ECA-BA43-8020-61BCF6D95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7629" y="4573063"/>
                  <a:ext cx="3673250" cy="1205266"/>
                </a:xfrm>
                <a:prstGeom prst="rect">
                  <a:avLst/>
                </a:prstGeom>
                <a:blipFill>
                  <a:blip r:embed="rId8"/>
                  <a:stretch>
                    <a:fillRect b="-5208"/>
                  </a:stretch>
                </a:blipFill>
              </p:spPr>
              <p:txBody>
                <a:bodyPr/>
                <a:lstStyle/>
                <a:p>
                  <a:r>
                    <a:rPr lang="es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835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1A938C5-50A8-5944-BCA1-FE46773D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5" y="1308974"/>
            <a:ext cx="4529200" cy="4415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565"/>
            <a:ext cx="9084327" cy="1143000"/>
          </a:xfrm>
        </p:spPr>
        <p:txBody>
          <a:bodyPr>
            <a:noAutofit/>
          </a:bodyPr>
          <a:lstStyle/>
          <a:p>
            <a:r>
              <a:rPr lang="en-US" sz="3800" dirty="0"/>
              <a:t>OptNet Application: Modeling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24" y="928369"/>
            <a:ext cx="2667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39" y="925241"/>
            <a:ext cx="266700" cy="2788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02592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Constraint Predictions During Training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81209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Constraint (Unknown to the model)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7831" y="1281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2317080" y="1269218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47831" y="3495490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2317080" y="349723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1" y="6356349"/>
            <a:ext cx="3811113" cy="365126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154AAD-0F7B-D445-B7DE-FA0E2E1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535" y="1308973"/>
            <a:ext cx="4452052" cy="442922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32FA73-9041-7245-93C5-CF7F5388B82E}"/>
              </a:ext>
            </a:extLst>
          </p:cNvPr>
          <p:cNvSpPr txBox="1">
            <a:spLocks/>
          </p:cNvSpPr>
          <p:nvPr/>
        </p:nvSpPr>
        <p:spPr>
          <a:xfrm>
            <a:off x="4569942" y="1274091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0B4A65-0BE0-2840-B3B5-D9707D4F8B12}"/>
              </a:ext>
            </a:extLst>
          </p:cNvPr>
          <p:cNvSpPr txBox="1">
            <a:spLocks/>
          </p:cNvSpPr>
          <p:nvPr/>
        </p:nvSpPr>
        <p:spPr>
          <a:xfrm>
            <a:off x="6805325" y="1262145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ECB17AA-3830-A049-86A6-2DF173A0A021}"/>
              </a:ext>
            </a:extLst>
          </p:cNvPr>
          <p:cNvSpPr txBox="1">
            <a:spLocks/>
          </p:cNvSpPr>
          <p:nvPr/>
        </p:nvSpPr>
        <p:spPr>
          <a:xfrm>
            <a:off x="4569942" y="348841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FCAAEC-61EE-1E48-8FCA-48F8392666EB}"/>
              </a:ext>
            </a:extLst>
          </p:cNvPr>
          <p:cNvSpPr txBox="1">
            <a:spLocks/>
          </p:cNvSpPr>
          <p:nvPr/>
        </p:nvSpPr>
        <p:spPr>
          <a:xfrm>
            <a:off x="6805325" y="3490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3328171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51997" y="3343227"/>
                <a:ext cx="4415920" cy="2211189"/>
              </a:xfrm>
              <a:ln w="38100"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b="1" dirty="0"/>
                  <a:t>Parameters/Submodules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1997" y="3343227"/>
                <a:ext cx="4415920" cy="2211189"/>
              </a:xfrm>
              <a:blipFill>
                <a:blip r:embed="rId3"/>
                <a:stretch>
                  <a:fillRect l="-28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E71CD741-A494-D64A-8E34-7A0F5DE3137C}"/>
              </a:ext>
            </a:extLst>
          </p:cNvPr>
          <p:cNvSpPr/>
          <p:nvPr/>
        </p:nvSpPr>
        <p:spPr>
          <a:xfrm rot="5400000">
            <a:off x="4482729" y="-1866119"/>
            <a:ext cx="436604" cy="8294268"/>
          </a:xfrm>
          <a:prstGeom prst="leftBrace">
            <a:avLst>
              <a:gd name="adj1" fmla="val 8333"/>
              <a:gd name="adj2" fmla="val 62625"/>
            </a:avLst>
          </a:prstGeom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32B907-D466-BD43-8F5F-8F23C537F8A3}"/>
                  </a:ext>
                </a:extLst>
              </p:cNvPr>
              <p:cNvSpPr/>
              <p:nvPr/>
            </p:nvSpPr>
            <p:spPr>
              <a:xfrm>
                <a:off x="2692146" y="2582712"/>
                <a:ext cx="1384061" cy="571500"/>
              </a:xfrm>
              <a:prstGeom prst="rect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32B907-D466-BD43-8F5F-8F23C537F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146" y="2582712"/>
                <a:ext cx="1384061" cy="571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374C8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F65BD17F-1B9C-3349-8920-5E875ED6E017}"/>
              </a:ext>
            </a:extLst>
          </p:cNvPr>
          <p:cNvSpPr/>
          <p:nvPr/>
        </p:nvSpPr>
        <p:spPr>
          <a:xfrm>
            <a:off x="2105735" y="2723141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DCCF7-DB9F-7640-9F0B-90D65749123F}"/>
              </a:ext>
            </a:extLst>
          </p:cNvPr>
          <p:cNvSpPr txBox="1"/>
          <p:nvPr/>
        </p:nvSpPr>
        <p:spPr>
          <a:xfrm>
            <a:off x="1599236" y="246164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295C20A-DD17-524A-8D2C-58780DE5E689}"/>
              </a:ext>
            </a:extLst>
          </p:cNvPr>
          <p:cNvSpPr/>
          <p:nvPr/>
        </p:nvSpPr>
        <p:spPr>
          <a:xfrm>
            <a:off x="4185991" y="2723900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F6911E-DD13-844F-AF59-F1A0CF02BEE8}"/>
              </a:ext>
            </a:extLst>
          </p:cNvPr>
          <p:cNvSpPr/>
          <p:nvPr/>
        </p:nvSpPr>
        <p:spPr>
          <a:xfrm>
            <a:off x="4805984" y="2586504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 Layer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0727BA6-4AE5-4B48-B53F-B9CC76F665EA}"/>
              </a:ext>
            </a:extLst>
          </p:cNvPr>
          <p:cNvSpPr/>
          <p:nvPr/>
        </p:nvSpPr>
        <p:spPr>
          <a:xfrm>
            <a:off x="6299829" y="2723141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11E84-1E96-AF41-A0B8-1BBB709DDC84}"/>
              </a:ext>
            </a:extLst>
          </p:cNvPr>
          <p:cNvSpPr txBox="1"/>
          <p:nvPr/>
        </p:nvSpPr>
        <p:spPr>
          <a:xfrm>
            <a:off x="6861471" y="247109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17C471-1025-4248-B527-77D7EF78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261"/>
            <a:ext cx="8229600" cy="1143000"/>
          </a:xfrm>
        </p:spPr>
        <p:txBody>
          <a:bodyPr/>
          <a:lstStyle/>
          <a:p>
            <a:r>
              <a:rPr lang="en-US" dirty="0"/>
              <a:t>The OptNet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B08207-9690-A445-B170-5E43FF70289B}"/>
              </a:ext>
            </a:extLst>
          </p:cNvPr>
          <p:cNvSpPr/>
          <p:nvPr/>
        </p:nvSpPr>
        <p:spPr>
          <a:xfrm>
            <a:off x="907205" y="134215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lot of data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CA81B55-3D9A-6845-AD78-B5CAEC53C128}"/>
              </a:ext>
            </a:extLst>
          </p:cNvPr>
          <p:cNvSpPr/>
          <p:nvPr/>
        </p:nvSpPr>
        <p:spPr>
          <a:xfrm>
            <a:off x="2367466" y="148503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5DBA5A-01B7-1B44-9A2D-B7B813183BF5}"/>
              </a:ext>
            </a:extLst>
          </p:cNvPr>
          <p:cNvSpPr/>
          <p:nvPr/>
        </p:nvSpPr>
        <p:spPr>
          <a:xfrm>
            <a:off x="2953875" y="1342159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2F06D11-A735-6B4A-845C-360CBAD7C64F}"/>
              </a:ext>
            </a:extLst>
          </p:cNvPr>
          <p:cNvSpPr/>
          <p:nvPr/>
        </p:nvSpPr>
        <p:spPr>
          <a:xfrm>
            <a:off x="4414136" y="148503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BBF113-05C3-7F4C-A956-86B1FCBF91A7}"/>
              </a:ext>
            </a:extLst>
          </p:cNvPr>
          <p:cNvSpPr/>
          <p:nvPr/>
        </p:nvSpPr>
        <p:spPr>
          <a:xfrm>
            <a:off x="5000545" y="134215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80B82C-8F4A-784C-876F-F4AAEAAC214B}"/>
                  </a:ext>
                </a:extLst>
              </p:cNvPr>
              <p:cNvSpPr txBox="1"/>
              <p:nvPr/>
            </p:nvSpPr>
            <p:spPr>
              <a:xfrm>
                <a:off x="3895696" y="5404374"/>
                <a:ext cx="3294530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depends on the previous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" charset="0"/>
                            <a:cs typeface="Helvetica Neue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80B82C-8F4A-784C-876F-F4AAEAAC2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696" y="5404374"/>
                <a:ext cx="3294530" cy="646331"/>
              </a:xfrm>
              <a:prstGeom prst="rect">
                <a:avLst/>
              </a:prstGeom>
              <a:blipFill>
                <a:blip r:embed="rId5"/>
                <a:stretch>
                  <a:fillRect l="-1538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8148A9F0-8010-7A42-9921-8BCB362E9F25}"/>
              </a:ext>
            </a:extLst>
          </p:cNvPr>
          <p:cNvSpPr/>
          <p:nvPr/>
        </p:nvSpPr>
        <p:spPr>
          <a:xfrm>
            <a:off x="5817562" y="3527163"/>
            <a:ext cx="560378" cy="349755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99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B8DB402-59B0-A14E-9575-E09F147F0116}"/>
              </a:ext>
            </a:extLst>
          </p:cNvPr>
          <p:cNvSpPr/>
          <p:nvPr/>
        </p:nvSpPr>
        <p:spPr>
          <a:xfrm>
            <a:off x="6460806" y="148812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952FEC-2ED5-CF48-88F9-2A0B3ACE9EA9}"/>
              </a:ext>
            </a:extLst>
          </p:cNvPr>
          <p:cNvSpPr/>
          <p:nvPr/>
        </p:nvSpPr>
        <p:spPr>
          <a:xfrm>
            <a:off x="7047215" y="134524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7B8CE-23EE-884C-9CA3-90A6CC574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526CB-685D-2F45-AD55-DA3A52B57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312F6-F7C6-5E40-9E55-9714231C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A56FBE-E164-4C4A-A8BB-CE105C877791}"/>
              </a:ext>
            </a:extLst>
          </p:cNvPr>
          <p:cNvSpPr/>
          <p:nvPr/>
        </p:nvSpPr>
        <p:spPr>
          <a:xfrm>
            <a:off x="3337560" y="3383280"/>
            <a:ext cx="4526280" cy="1965960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19EBF1-F669-9644-90B6-4C2456D5FE8A}"/>
              </a:ext>
            </a:extLst>
          </p:cNvPr>
          <p:cNvCxnSpPr>
            <a:cxnSpLocks/>
          </p:cNvCxnSpPr>
          <p:nvPr/>
        </p:nvCxnSpPr>
        <p:spPr>
          <a:xfrm flipV="1">
            <a:off x="3355848" y="4846320"/>
            <a:ext cx="4507992" cy="18288"/>
          </a:xfrm>
          <a:prstGeom prst="line">
            <a:avLst/>
          </a:prstGeom>
          <a:ln w="381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85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Differentiating a quadratic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6366"/>
                <a:ext cx="8229600" cy="4829798"/>
              </a:xfrm>
            </p:spPr>
            <p:txBody>
              <a:bodyPr/>
              <a:lstStyle/>
              <a:p>
                <a:r>
                  <a:rPr lang="en-US" dirty="0"/>
                  <a:t>Consider the optimization problem: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 smtClean="0"/>
                        <m:t>subject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to</m:t>
                      </m:r>
                      <m:r>
                        <m:rPr>
                          <m:nor/>
                        </m:rPr>
                        <a:rPr lang="en-US" smtClean="0"/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From convex optimization theory, the </a:t>
                </a:r>
                <a:r>
                  <a:rPr lang="en-US" b="1" dirty="0"/>
                  <a:t>Karush-Kuhn-Tucker conditions </a:t>
                </a:r>
                <a:r>
                  <a:rPr lang="en-US" dirty="0"/>
                  <a:t>provide necessary and sufficient equations for optimality.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r>
                  <a:rPr lang="en-US" dirty="0"/>
                  <a:t>To obtain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implicitly differentiate the KKT conditions</a:t>
                </a:r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This also works for any convex optimization problem (not just QPs)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6366"/>
                <a:ext cx="8229600" cy="4829798"/>
              </a:xfrm>
              <a:blipFill>
                <a:blip r:embed="rId3"/>
                <a:stretch>
                  <a:fillRect l="-772" t="-525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Optimization-Based Inference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079132-5511-6B4D-8AC9-605905BDB9B5}"/>
              </a:ext>
            </a:extLst>
          </p:cNvPr>
          <p:cNvSpPr txBox="1">
            <a:spLocks/>
          </p:cNvSpPr>
          <p:nvPr/>
        </p:nvSpPr>
        <p:spPr>
          <a:xfrm>
            <a:off x="935547" y="4178481"/>
            <a:ext cx="3186896" cy="99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stationarity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primal feasibility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complementary slackness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D901182-A154-0745-AAEA-E78F1C3337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4220" y="4120607"/>
                <a:ext cx="4163102" cy="11564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D901182-A154-0745-AAEA-E78F1C333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220" y="4120607"/>
                <a:ext cx="4163102" cy="1156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18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B3C6-D227-5F45-9EB3-15016EFD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Implicitly differentiating the KKT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A252E-7899-C342-904A-E089619B4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727"/>
                <a:ext cx="8229600" cy="4925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Implicitly differentiate them (using differentials here):</a:t>
                </a:r>
                <a:br>
                  <a:rPr lang="en-US" dirty="0"/>
                </a:br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Fill in </a:t>
                </a:r>
                <a:r>
                  <a:rPr lang="en-US" b="0" dirty="0">
                    <a:solidFill>
                      <a:srgbClr val="98202C"/>
                    </a:solidFill>
                  </a:rPr>
                  <a:t>desired differentials</a:t>
                </a:r>
                <a:r>
                  <a:rPr lang="en-US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 form a linear system, </a:t>
                </a:r>
                <a:r>
                  <a:rPr lang="en-US" b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solve for unknowns</a:t>
                </a:r>
              </a:p>
              <a:p>
                <a:r>
                  <a:rPr lang="en-US" dirty="0"/>
                  <a:t>If done naively, takes </a:t>
                </a:r>
                <a:r>
                  <a:rPr lang="en-US" b="1" dirty="0"/>
                  <a:t>many </a:t>
                </a:r>
                <a:r>
                  <a:rPr lang="en-US" dirty="0"/>
                  <a:t>linear system solves</a:t>
                </a:r>
                <a:br>
                  <a:rPr lang="en-US" dirty="0"/>
                </a:br>
                <a:r>
                  <a:rPr lang="en-US" dirty="0"/>
                  <a:t>If done correctly, just requires a single solve to compute </a:t>
                </a:r>
                <a:r>
                  <a:rPr lang="en-US" b="1" dirty="0"/>
                  <a:t>all</a:t>
                </a:r>
                <a:r>
                  <a:rPr lang="en-US" dirty="0"/>
                  <a:t> gradients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A252E-7899-C342-904A-E089619B4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727"/>
                <a:ext cx="8229600" cy="4925437"/>
              </a:xfrm>
              <a:blipFill>
                <a:blip r:embed="rId2"/>
                <a:stretch>
                  <a:fillRect l="-772" t="-773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4F576-4A04-124A-AA8D-A6D375ED5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9ED20-CB1E-CB4D-9C81-E377BF46F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B8131-08A9-8441-B518-27DE1F2E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4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Application: Sudoku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7" y="1417638"/>
            <a:ext cx="7423706" cy="37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6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233" b="85542"/>
          <a:stretch/>
        </p:blipFill>
        <p:spPr>
          <a:xfrm>
            <a:off x="290352" y="6035082"/>
            <a:ext cx="8853648" cy="452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011"/>
            <a:ext cx="8229600" cy="1143000"/>
          </a:xfrm>
        </p:spPr>
        <p:txBody>
          <a:bodyPr/>
          <a:lstStyle/>
          <a:p>
            <a:r>
              <a:rPr lang="en-US" dirty="0"/>
              <a:t>OptNet Learns Sudoku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365" t="16585"/>
          <a:stretch/>
        </p:blipFill>
        <p:spPr>
          <a:xfrm>
            <a:off x="2469276" y="3198753"/>
            <a:ext cx="4083924" cy="2608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1118385"/>
                <a:ext cx="7976864" cy="1779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Cambria Math" charset="0"/>
                            </a:rPr>
                            <m:t>dist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>
                          <a:latin typeface="Cambria Math" charset="0"/>
                        </a:rPr>
                        <m:t>       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  </m:t>
                      </m:r>
                      <m:r>
                        <a:rPr lang="en-US" sz="2000" i="1">
                          <a:latin typeface="Cambria Math" charset="0"/>
                        </a:rPr>
                        <m:t>𝐴𝑥</m:t>
                      </m:r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The OptNet layer exactly learns the mini-Sudoku constraints from data!</a:t>
                </a:r>
              </a:p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Baseline: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 deep convolutional feed-forward network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18385"/>
                <a:ext cx="7976864" cy="1779974"/>
              </a:xfrm>
              <a:prstGeom prst="rect">
                <a:avLst/>
              </a:prstGeom>
              <a:blipFill>
                <a:blip r:embed="rId4"/>
                <a:stretch>
                  <a:fillRect l="-796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 rot="16200000">
            <a:off x="1131410" y="4156163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% Incorrectly Solved Boards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8CF10C-1709-9C43-BCB8-65C66D0A66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005DE9-C3B3-CA4C-89BA-6C5CDD093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84FB32-C6CF-194F-87C8-33BCA330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1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4188FE14-28A9-CF4D-9987-BB454A5F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18" y="3955168"/>
            <a:ext cx="1692644" cy="10494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77EA81-6C65-BB4C-9F32-2AA7CED7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" y="22848"/>
            <a:ext cx="5383880" cy="838545"/>
          </a:xfrm>
        </p:spPr>
        <p:txBody>
          <a:bodyPr>
            <a:normAutofit/>
          </a:bodyPr>
          <a:lstStyle/>
          <a:p>
            <a:pPr algn="l"/>
            <a:r>
              <a:rPr lang="es-US" dirty="0"/>
              <a:t>My Ph.D. Contributions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1C0F49-68B0-1840-B112-DF5AB2D4E7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565E72-EBA6-054D-9140-0AA99DD9F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88850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930F4B-035F-8148-A685-100B1DB4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C647571-8BA8-4B40-91F0-C9F5BFBB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063" y="801994"/>
            <a:ext cx="3810000" cy="2146300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2D99D41F-DE06-5A4E-80A2-6D23A029365F}"/>
              </a:ext>
            </a:extLst>
          </p:cNvPr>
          <p:cNvSpPr txBox="1">
            <a:spLocks/>
          </p:cNvSpPr>
          <p:nvPr/>
        </p:nvSpPr>
        <p:spPr>
          <a:xfrm>
            <a:off x="3667" y="861394"/>
            <a:ext cx="5436972" cy="549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[CMU 2016]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OpenFace</a:t>
            </a: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2016] Collapsed Variational Inference for SPNs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Input Convex Neural Networks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OptNet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2017] Task-Based Model Learning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[ICLR 2018] Learning Awareness Models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2018] Imperfect-Information Game Solving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2018] Differentiable MPC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Limited Multi-Label Projection Layer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Differentiable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cvxpy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Optimization Layers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BFEA461A-5788-784D-B310-56D0332788CC}"/>
              </a:ext>
            </a:extLst>
          </p:cNvPr>
          <p:cNvSpPr txBox="1">
            <a:spLocks/>
          </p:cNvSpPr>
          <p:nvPr/>
        </p:nvSpPr>
        <p:spPr>
          <a:xfrm>
            <a:off x="6093259" y="315019"/>
            <a:ext cx="3534770" cy="378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Secondary Contribution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5275C7D-8627-B54B-9BC1-3D7D39FA5194}"/>
              </a:ext>
            </a:extLst>
          </p:cNvPr>
          <p:cNvSpPr/>
          <p:nvPr/>
        </p:nvSpPr>
        <p:spPr>
          <a:xfrm>
            <a:off x="5866103" y="327280"/>
            <a:ext cx="286603" cy="29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867CB47-C652-3B4B-9C00-E01A3CA2A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33" y="5034567"/>
            <a:ext cx="1699384" cy="115119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408F49E-AE65-A442-A280-6EDBE524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948294"/>
            <a:ext cx="2208627" cy="10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FBC-8C63-3549-ABFC-A3EA0273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RL policies have a system dynamics model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273E5-0BFF-CA48-BF4F-72E224C7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45" y="3999077"/>
            <a:ext cx="8229600" cy="214021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Model-free RL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More general, doesn’t make as many assumptions about the world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98202C"/>
                </a:solidFill>
              </a:rPr>
              <a:t>Rife with poor data efficiency and learning stability issues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Model-based RL (or control)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A useful prior on the world </a:t>
            </a:r>
            <a:r>
              <a:rPr lang="en-US" dirty="0">
                <a:solidFill>
                  <a:srgbClr val="98202C"/>
                </a:solidFill>
              </a:rPr>
              <a:t>if it lies within your set of assumptions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C48C8-91E4-3644-95CA-B46CDF5150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811F7-9F3C-A449-B1DD-D095FE9F7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6D75-041A-FB40-BD53-722D70F7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191321-DD93-5B48-9B44-A84FF6E93DA2}"/>
              </a:ext>
            </a:extLst>
          </p:cNvPr>
          <p:cNvSpPr/>
          <p:nvPr/>
        </p:nvSpPr>
        <p:spPr>
          <a:xfrm>
            <a:off x="386245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2B80C1D-C264-ED49-AC04-2C1E903A4F28}"/>
              </a:ext>
            </a:extLst>
          </p:cNvPr>
          <p:cNvSpPr/>
          <p:nvPr/>
        </p:nvSpPr>
        <p:spPr>
          <a:xfrm>
            <a:off x="1670236" y="2416124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5F795-C598-774B-8079-646D147C2612}"/>
              </a:ext>
            </a:extLst>
          </p:cNvPr>
          <p:cNvSpPr/>
          <p:nvPr/>
        </p:nvSpPr>
        <p:spPr>
          <a:xfrm>
            <a:off x="7549980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D4AD60-A21E-0F46-98C3-0A1B84F47C05}"/>
              </a:ext>
            </a:extLst>
          </p:cNvPr>
          <p:cNvSpPr/>
          <p:nvPr/>
        </p:nvSpPr>
        <p:spPr>
          <a:xfrm>
            <a:off x="2494841" y="1736127"/>
            <a:ext cx="4265153" cy="1965474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9F7F0-22EC-4A4C-9AE0-C3DF631CFA7D}"/>
              </a:ext>
            </a:extLst>
          </p:cNvPr>
          <p:cNvSpPr txBox="1"/>
          <p:nvPr/>
        </p:nvSpPr>
        <p:spPr>
          <a:xfrm>
            <a:off x="2590800" y="177827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Policy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E35F965-C7F4-8541-9724-DD70191F1CB0}"/>
              </a:ext>
            </a:extLst>
          </p:cNvPr>
          <p:cNvSpPr/>
          <p:nvPr/>
        </p:nvSpPr>
        <p:spPr>
          <a:xfrm>
            <a:off x="6785934" y="2381951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63F78-EDA8-F447-9934-A468EB0F74B1}"/>
              </a:ext>
            </a:extLst>
          </p:cNvPr>
          <p:cNvSpPr/>
          <p:nvPr/>
        </p:nvSpPr>
        <p:spPr>
          <a:xfrm>
            <a:off x="3904613" y="1827703"/>
            <a:ext cx="1334774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Neural Network(s)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655EDF-E7D0-1540-96C7-632DD7215E52}"/>
              </a:ext>
            </a:extLst>
          </p:cNvPr>
          <p:cNvSpPr/>
          <p:nvPr/>
        </p:nvSpPr>
        <p:spPr>
          <a:xfrm>
            <a:off x="4890229" y="2923911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Plan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2D453F-FE66-8F46-8F4F-1938E4190FA9}"/>
              </a:ext>
            </a:extLst>
          </p:cNvPr>
          <p:cNvSpPr/>
          <p:nvPr/>
        </p:nvSpPr>
        <p:spPr>
          <a:xfrm>
            <a:off x="2942460" y="2921262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System 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CEFE7E-0AD8-8642-8129-CCEBA1B80C2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4164227" y="2488779"/>
            <a:ext cx="407773" cy="40948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C40063-C582-B947-A60A-41BD056261A2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4572000" y="2488779"/>
            <a:ext cx="365359" cy="432483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1838F9-C26E-9A4F-8C6E-FE457554548A}"/>
              </a:ext>
            </a:extLst>
          </p:cNvPr>
          <p:cNvCxnSpPr>
            <a:cxnSpLocks/>
          </p:cNvCxnSpPr>
          <p:nvPr/>
        </p:nvCxnSpPr>
        <p:spPr>
          <a:xfrm flipV="1">
            <a:off x="4164227" y="2955968"/>
            <a:ext cx="732663" cy="1643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32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4BE-AC3A-324E-955B-2380B66C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6" y="251011"/>
            <a:ext cx="8831482" cy="1201271"/>
          </a:xfrm>
        </p:spPr>
        <p:txBody>
          <a:bodyPr>
            <a:normAutofit/>
          </a:bodyPr>
          <a:lstStyle/>
          <a:p>
            <a:r>
              <a:rPr lang="en-US" sz="3600" dirty="0"/>
              <a:t>Combining model-based and model-free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3252-E791-A943-8B40-D152CEBC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6" y="1577787"/>
            <a:ext cx="8831482" cy="44523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Recently there has been a lot of interest in model-based priors for model-free reinforcement learning: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marL="463550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Among others: Dyna-Q (Sutton, 1990), GPS (Levine and Koltun, 2013), Imagination-Augmented Agents (Weber et al., 2017), Value Iteration Networks (Tamar et al., 2016),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TreeQN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(Farquhar et al., 2017)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These typically involve:</a:t>
            </a:r>
          </a:p>
          <a:p>
            <a:pPr marL="295275" indent="-295275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Using an RNN: </a:t>
            </a:r>
            <a:r>
              <a:rPr lang="en-US" dirty="0"/>
              <a:t>Efficient but not as expressive and general as MPC/</a:t>
            </a:r>
            <a:r>
              <a:rPr lang="en-US" dirty="0" err="1"/>
              <a:t>iLQR</a:t>
            </a:r>
            <a:endParaRPr lang="en-US" dirty="0"/>
          </a:p>
          <a:p>
            <a:pPr marL="295275" indent="-295275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Unrolling an LQR or gradient-based solver:</a:t>
            </a:r>
            <a:r>
              <a:rPr lang="en-US" dirty="0"/>
              <a:t> Expressive/general but inefficient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Our approach: </a:t>
            </a:r>
            <a:r>
              <a:rPr lang="en-US" dirty="0"/>
              <a:t>Differentiable Model-Predictive Control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Explicitly </a:t>
            </a:r>
            <a:r>
              <a:rPr lang="en-US" dirty="0"/>
              <a:t>solves a control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CA549-771D-6B41-BA8B-39B1DF80E1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3437F-A972-7A45-B6A1-C4AD09F19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2C34D-B8DD-1C45-8108-8256B7BA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5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62377-ABA1-4A48-A445-B5E7545B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/>
              <a:t>Our Approach: Model Predictive Control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356F06-3AC3-2245-B1E0-9F07265D25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215BDB-54DA-3144-8E51-9E27153C0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85FC02-59D9-5E4E-B7F3-EAD2198F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22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AEF13F-5F55-914C-B125-D979F242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2177777"/>
            <a:ext cx="8500533" cy="26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51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98AE8E5-CADC-174C-AFD7-1C0FF49507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6040" y="2400300"/>
                <a:ext cx="3971474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bar>
                        <m:ba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98AE8E5-CADC-174C-AFD7-1C0FF4950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40" y="2400300"/>
                <a:ext cx="3971474" cy="1828800"/>
              </a:xfrm>
              <a:prstGeom prst="rect">
                <a:avLst/>
              </a:prstGeom>
              <a:blipFill>
                <a:blip r:embed="rId2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FDF8315-E836-AB4A-8C65-BD755B7B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Model Predictive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EC95-8212-0A49-8C35-D2ADE3FFD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3016"/>
            <a:ext cx="8229600" cy="10875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ambria Math" charset="0"/>
              </a:rPr>
              <a:t>Traditionally viewed as a pure </a:t>
            </a:r>
            <a:r>
              <a:rPr lang="en-US" b="1" dirty="0">
                <a:latin typeface="Cambria Math" charset="0"/>
              </a:rPr>
              <a:t>planning problem </a:t>
            </a:r>
            <a:r>
              <a:rPr lang="en-US" dirty="0">
                <a:latin typeface="Cambria Math" charset="0"/>
              </a:rPr>
              <a:t>given known (potentially non-convex) </a:t>
            </a:r>
            <a:r>
              <a:rPr lang="en-US" b="1" dirty="0">
                <a:latin typeface="Cambria Math" charset="0"/>
              </a:rPr>
              <a:t>cost</a:t>
            </a:r>
            <a:r>
              <a:rPr lang="en-US" dirty="0">
                <a:latin typeface="Cambria Math" charset="0"/>
              </a:rPr>
              <a:t> and </a:t>
            </a:r>
            <a:r>
              <a:rPr lang="en-US" b="1" dirty="0">
                <a:latin typeface="Cambria Math" charset="0"/>
              </a:rPr>
              <a:t>dynamics</a:t>
            </a:r>
            <a:r>
              <a:rPr lang="en-US" dirty="0">
                <a:latin typeface="Cambria Math" charset="0"/>
              </a:rPr>
              <a:t>:</a:t>
            </a:r>
            <a:endParaRPr lang="en-US" b="0" i="1" dirty="0">
              <a:latin typeface="Cambria Math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E28CE-10F7-294A-B174-0BCFE8BB2E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52B6-AE18-9E4B-814B-4ABC082C3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71A1-86D7-9B47-8E0E-6E4AF7B7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737B1-59F0-9C42-979D-364EDCEEBA82}"/>
              </a:ext>
            </a:extLst>
          </p:cNvPr>
          <p:cNvSpPr/>
          <p:nvPr/>
        </p:nvSpPr>
        <p:spPr>
          <a:xfrm>
            <a:off x="5213268" y="2648197"/>
            <a:ext cx="700644" cy="31469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84E241-84AF-3947-9990-05D97BEC9971}"/>
              </a:ext>
            </a:extLst>
          </p:cNvPr>
          <p:cNvSpPr/>
          <p:nvPr/>
        </p:nvSpPr>
        <p:spPr>
          <a:xfrm>
            <a:off x="5361709" y="3509158"/>
            <a:ext cx="676894" cy="30875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24801-3DF6-E343-847B-B0C259CD5523}"/>
              </a:ext>
            </a:extLst>
          </p:cNvPr>
          <p:cNvSpPr txBox="1"/>
          <p:nvPr/>
        </p:nvSpPr>
        <p:spPr>
          <a:xfrm>
            <a:off x="5851636" y="26196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6CBF9-B9B0-3B47-A024-4CCA3AF0C068}"/>
              </a:ext>
            </a:extLst>
          </p:cNvPr>
          <p:cNvSpPr txBox="1"/>
          <p:nvPr/>
        </p:nvSpPr>
        <p:spPr>
          <a:xfrm>
            <a:off x="5983953" y="3476478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8176422-C2C3-824C-A1CC-3D15D2335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4321408"/>
                <a:ext cx="8229600" cy="20455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Cambria Math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Cambria Math" charset="0"/>
                </a:endParaRPr>
              </a:p>
              <a:p>
                <a:r>
                  <a:rPr lang="en-US" dirty="0">
                    <a:latin typeface="Cambria Math" charset="0"/>
                  </a:rPr>
                  <a:t>Execute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charset="0"/>
                  </a:rPr>
                  <a:t> in the environment, observe the next observation, and repeat.</a:t>
                </a:r>
              </a:p>
              <a:p>
                <a:r>
                  <a:rPr lang="en-US" dirty="0">
                    <a:latin typeface="Cambria Math" charset="0"/>
                  </a:rPr>
                  <a:t>Cost and dynamics explicitly represented and learned.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8176422-C2C3-824C-A1CC-3D15D2335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21408"/>
                <a:ext cx="8229600" cy="2045543"/>
              </a:xfrm>
              <a:prstGeom prst="rect">
                <a:avLst/>
              </a:prstGeom>
              <a:blipFill>
                <a:blip r:embed="rId3"/>
                <a:stretch>
                  <a:fillRect l="-772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1DADE8-42BF-EC45-B3E3-30202E2BDC5E}"/>
              </a:ext>
            </a:extLst>
          </p:cNvPr>
          <p:cNvSpPr/>
          <p:nvPr/>
        </p:nvSpPr>
        <p:spPr>
          <a:xfrm>
            <a:off x="3017520" y="2470602"/>
            <a:ext cx="4108635" cy="1850806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0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2A77-AE0D-434E-A1A6-03C77F89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with SQP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BAAB5-5F9D-F149-938C-CAD11A994F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ECD4-7A5D-964E-83D7-A00832BA3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C57E3-0381-924E-A9CC-965496D7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00C1AA-5869-1747-A302-CFC4D7FB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4525963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 Math" charset="0"/>
              </a:rPr>
              <a:t>The standard way of solving MPC is to use </a:t>
            </a:r>
            <a:r>
              <a:rPr lang="en-US" b="1" dirty="0">
                <a:latin typeface="Cambria Math" charset="0"/>
              </a:rPr>
              <a:t>sequential quadratic programming (SQP), </a:t>
            </a:r>
            <a:r>
              <a:rPr lang="en-US" dirty="0">
                <a:latin typeface="Cambria Math" charset="0"/>
              </a:rPr>
              <a:t>using LQR in most cases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charset="0"/>
              </a:rPr>
              <a:t>Form approximations </a:t>
            </a:r>
            <a:r>
              <a:rPr lang="en-US" dirty="0">
                <a:latin typeface="Cambria Math" charset="0"/>
              </a:rPr>
              <a:t>to the cost and dynamics around the current iterate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 Math" charset="0"/>
              </a:rPr>
              <a:t>Repeat until a </a:t>
            </a:r>
            <a:r>
              <a:rPr lang="en-US" b="1" dirty="0">
                <a:latin typeface="Cambria Math" charset="0"/>
              </a:rPr>
              <a:t>fixed point </a:t>
            </a:r>
            <a:r>
              <a:rPr lang="en-US" dirty="0">
                <a:latin typeface="Cambria Math" charset="0"/>
              </a:rPr>
              <a:t>is reached and </a:t>
            </a:r>
            <a:r>
              <a:rPr lang="en-US" b="1" dirty="0">
                <a:latin typeface="Cambria Math" charset="0"/>
              </a:rPr>
              <a:t>differentiate through it</a:t>
            </a:r>
            <a:endParaRPr lang="en-US" b="0" i="1" dirty="0">
              <a:latin typeface="Cambria Math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512F0-EE84-9846-A2B6-02477A97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6" y="3046746"/>
            <a:ext cx="7657988" cy="2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7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DEF1-3AEF-7948-85C1-06C67332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24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LQR, KKT Systems, and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5FE8-A4D3-CD40-80DF-76DE4EE2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2" y="907823"/>
            <a:ext cx="8625016" cy="945692"/>
          </a:xfrm>
        </p:spPr>
        <p:txBody>
          <a:bodyPr/>
          <a:lstStyle/>
          <a:p>
            <a:r>
              <a:rPr lang="en-US" dirty="0"/>
              <a:t>Solving </a:t>
            </a:r>
            <a:r>
              <a:rPr lang="en-US" b="1" dirty="0"/>
              <a:t>LQR</a:t>
            </a:r>
            <a:r>
              <a:rPr lang="en-US" dirty="0"/>
              <a:t> with </a:t>
            </a:r>
            <a:r>
              <a:rPr lang="en-US" b="1" dirty="0"/>
              <a:t>dynamic </a:t>
            </a:r>
            <a:r>
              <a:rPr lang="en-US" b="1" dirty="0" err="1"/>
              <a:t>Riccati</a:t>
            </a:r>
            <a:r>
              <a:rPr lang="en-US" b="1" dirty="0"/>
              <a:t> recursion </a:t>
            </a:r>
            <a:r>
              <a:rPr lang="en-US" dirty="0"/>
              <a:t>efficiently solves the </a:t>
            </a:r>
            <a:r>
              <a:rPr lang="en-US" b="1" dirty="0"/>
              <a:t>KKT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1379-F125-624F-BA5E-A2FCBBA1A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98FEB-C93C-284E-A6DD-062417EA3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4766A-6920-D447-BF30-4B4193A2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74306-E2CE-0044-8CD0-8544E157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47" y="1284619"/>
            <a:ext cx="5123506" cy="230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4CCED-2ED4-D14C-84D0-46EB32399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" y="4597213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19A02-BE97-C844-B498-BB5F71DD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016" y="4219027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2CA96E-6CE5-CC41-B084-141D3A9BD12C}"/>
              </a:ext>
            </a:extLst>
          </p:cNvPr>
          <p:cNvSpPr txBox="1">
            <a:spLocks/>
          </p:cNvSpPr>
          <p:nvPr/>
        </p:nvSpPr>
        <p:spPr>
          <a:xfrm>
            <a:off x="259492" y="3759872"/>
            <a:ext cx="8625016" cy="1832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Backwards Pass: </a:t>
            </a:r>
            <a:r>
              <a:rPr lang="en-US" dirty="0"/>
              <a:t>Use the OptNet approach from [Amos and Kolter, 2017] to implicitly</a:t>
            </a:r>
            <a:r>
              <a:rPr lang="en-US" b="1" dirty="0"/>
              <a:t> differentiate </a:t>
            </a:r>
            <a:r>
              <a:rPr lang="en-US" dirty="0"/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161296-0A8C-644F-8104-44AA9BD61B56}"/>
              </a:ext>
            </a:extLst>
          </p:cNvPr>
          <p:cNvSpPr txBox="1">
            <a:spLocks/>
          </p:cNvSpPr>
          <p:nvPr/>
        </p:nvSpPr>
        <p:spPr>
          <a:xfrm>
            <a:off x="5393800" y="4675925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4EB90FE-5E44-0447-9287-2884E47943A0}"/>
              </a:ext>
            </a:extLst>
          </p:cNvPr>
          <p:cNvSpPr/>
          <p:nvPr/>
        </p:nvSpPr>
        <p:spPr>
          <a:xfrm rot="19259010">
            <a:off x="5980893" y="5401623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A95E6A-B6C0-1648-A24C-1400EC804BED}"/>
              </a:ext>
            </a:extLst>
          </p:cNvPr>
          <p:cNvSpPr txBox="1">
            <a:spLocks/>
          </p:cNvSpPr>
          <p:nvPr/>
        </p:nvSpPr>
        <p:spPr>
          <a:xfrm>
            <a:off x="3249827" y="5880261"/>
            <a:ext cx="3410465" cy="44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Just another LQR problem!</a:t>
            </a:r>
          </a:p>
        </p:txBody>
      </p:sp>
    </p:spTree>
    <p:extLst>
      <p:ext uri="{BB962C8B-B14F-4D97-AF65-F5344CB8AC3E}">
        <p14:creationId xmlns:p14="http://schemas.microsoft.com/office/powerpoint/2010/main" val="47786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DEF1-3AEF-7948-85C1-06C67332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24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LQR, KKT Systems, and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5FE8-A4D3-CD40-80DF-76DE4EE2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2" y="907823"/>
            <a:ext cx="8625016" cy="94569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Solving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LQR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with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dynamic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Riccati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recursion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efficiently solves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KKT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1379-F125-624F-BA5E-A2FCBBA1A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98FEB-C93C-284E-A6DD-062417EA3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4766A-6920-D447-BF30-4B4193A2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74306-E2CE-0044-8CD0-8544E157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2010247" y="1284619"/>
            <a:ext cx="5123506" cy="230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4CCED-2ED4-D14C-84D0-46EB323999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321468" y="4597213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19A02-BE97-C844-B498-BB5F71DDE3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6339016" y="4219027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2CA96E-6CE5-CC41-B084-141D3A9BD12C}"/>
              </a:ext>
            </a:extLst>
          </p:cNvPr>
          <p:cNvSpPr txBox="1">
            <a:spLocks/>
          </p:cNvSpPr>
          <p:nvPr/>
        </p:nvSpPr>
        <p:spPr>
          <a:xfrm>
            <a:off x="259492" y="3759872"/>
            <a:ext cx="8625016" cy="1832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Backwards Pass: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the OptNet approach from [Amos and Kolter, 2017] to implicitly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differentiate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161296-0A8C-644F-8104-44AA9BD61B56}"/>
              </a:ext>
            </a:extLst>
          </p:cNvPr>
          <p:cNvSpPr txBox="1">
            <a:spLocks/>
          </p:cNvSpPr>
          <p:nvPr/>
        </p:nvSpPr>
        <p:spPr>
          <a:xfrm>
            <a:off x="5393800" y="4675925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4EB90FE-5E44-0447-9287-2884E47943A0}"/>
              </a:ext>
            </a:extLst>
          </p:cNvPr>
          <p:cNvSpPr/>
          <p:nvPr/>
        </p:nvSpPr>
        <p:spPr>
          <a:xfrm rot="19259010">
            <a:off x="5980893" y="5401623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A95E6A-B6C0-1648-A24C-1400EC804BED}"/>
              </a:ext>
            </a:extLst>
          </p:cNvPr>
          <p:cNvSpPr txBox="1">
            <a:spLocks/>
          </p:cNvSpPr>
          <p:nvPr/>
        </p:nvSpPr>
        <p:spPr>
          <a:xfrm>
            <a:off x="3249827" y="5880261"/>
            <a:ext cx="3410465" cy="44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Just another LQR problem!</a:t>
            </a:r>
          </a:p>
        </p:txBody>
      </p:sp>
      <p:sp>
        <p:nvSpPr>
          <p:cNvPr id="15" name="Rectangle 62">
            <a:extLst>
              <a:ext uri="{FF2B5EF4-FFF2-40B4-BE49-F238E27FC236}">
                <a16:creationId xmlns:a16="http://schemas.microsoft.com/office/drawing/2014/main" id="{F92428AA-24F7-5D4C-B5E2-7E9188899D29}"/>
              </a:ext>
            </a:extLst>
          </p:cNvPr>
          <p:cNvSpPr/>
          <p:nvPr/>
        </p:nvSpPr>
        <p:spPr>
          <a:xfrm>
            <a:off x="3200365" y="5857270"/>
            <a:ext cx="2941817" cy="414643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1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E52B-1777-1842-B3FC-CDACDD79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664"/>
            <a:ext cx="9144000" cy="1143000"/>
          </a:xfrm>
        </p:spPr>
        <p:txBody>
          <a:bodyPr/>
          <a:lstStyle/>
          <a:p>
            <a:r>
              <a:rPr lang="en-US" dirty="0"/>
              <a:t>A Differentiable MPC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87441-AA94-4840-B418-3E0FD084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19" y="786767"/>
            <a:ext cx="8595816" cy="2598822"/>
          </a:xfrm>
        </p:spPr>
        <p:txBody>
          <a:bodyPr/>
          <a:lstStyle/>
          <a:p>
            <a:r>
              <a:rPr lang="en-US" dirty="0"/>
              <a:t>We can differentiate through (non-convex) MPC with a single (convex) LQR solve by differentiating the SQP fixed 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6FCE9-9F30-3140-9AD6-A84E5C3033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6C63E-66EF-434F-92C2-55F669001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4153-1B9F-4B43-A4A4-6C221D07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27</a:t>
            </a:fld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A646258-3C83-5640-B454-05DAF2439888}"/>
              </a:ext>
            </a:extLst>
          </p:cNvPr>
          <p:cNvSpPr/>
          <p:nvPr/>
        </p:nvSpPr>
        <p:spPr>
          <a:xfrm rot="5400000">
            <a:off x="4466687" y="-1288717"/>
            <a:ext cx="436604" cy="8294268"/>
          </a:xfrm>
          <a:prstGeom prst="leftBrace">
            <a:avLst>
              <a:gd name="adj1" fmla="val 8333"/>
              <a:gd name="adj2" fmla="val 62625"/>
            </a:avLst>
          </a:prstGeom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7CD398-E4A5-3542-A42F-85AC28C9A9A6}"/>
                  </a:ext>
                </a:extLst>
              </p:cNvPr>
              <p:cNvSpPr/>
              <p:nvPr/>
            </p:nvSpPr>
            <p:spPr>
              <a:xfrm>
                <a:off x="2676104" y="3160114"/>
                <a:ext cx="1384061" cy="571500"/>
              </a:xfrm>
              <a:prstGeom prst="rect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7CD398-E4A5-3542-A42F-85AC28C9A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04" y="3160114"/>
                <a:ext cx="1384061" cy="571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374C81"/>
                </a:solidFill>
              </a:ln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E31205F5-3944-2F4C-B4F2-660B9C1C406F}"/>
              </a:ext>
            </a:extLst>
          </p:cNvPr>
          <p:cNvSpPr/>
          <p:nvPr/>
        </p:nvSpPr>
        <p:spPr>
          <a:xfrm>
            <a:off x="2089693" y="3300543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F06C5-4169-2745-91CC-0E32142FF911}"/>
              </a:ext>
            </a:extLst>
          </p:cNvPr>
          <p:cNvSpPr txBox="1"/>
          <p:nvPr/>
        </p:nvSpPr>
        <p:spPr>
          <a:xfrm>
            <a:off x="1583194" y="303904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D376B88-E907-6B47-8D29-64A0901B81CB}"/>
              </a:ext>
            </a:extLst>
          </p:cNvPr>
          <p:cNvSpPr/>
          <p:nvPr/>
        </p:nvSpPr>
        <p:spPr>
          <a:xfrm>
            <a:off x="4169949" y="3301302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BBBFF-5E0C-1E47-9DDA-D04B605B87A2}"/>
              </a:ext>
            </a:extLst>
          </p:cNvPr>
          <p:cNvSpPr/>
          <p:nvPr/>
        </p:nvSpPr>
        <p:spPr>
          <a:xfrm>
            <a:off x="4789942" y="3163906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MPC Layer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2FD65B-2F79-EB4C-B24D-CB13E61A1241}"/>
              </a:ext>
            </a:extLst>
          </p:cNvPr>
          <p:cNvSpPr/>
          <p:nvPr/>
        </p:nvSpPr>
        <p:spPr>
          <a:xfrm>
            <a:off x="6283787" y="3300543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72E69-5670-0C49-B030-A15C49D1F3AD}"/>
              </a:ext>
            </a:extLst>
          </p:cNvPr>
          <p:cNvSpPr txBox="1"/>
          <p:nvPr/>
        </p:nvSpPr>
        <p:spPr>
          <a:xfrm>
            <a:off x="6845429" y="304849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1BB653-A4C8-8F48-9B2D-8E53A0CAFD77}"/>
              </a:ext>
            </a:extLst>
          </p:cNvPr>
          <p:cNvSpPr/>
          <p:nvPr/>
        </p:nvSpPr>
        <p:spPr>
          <a:xfrm>
            <a:off x="891163" y="19195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A3F1616-A2CA-0E40-B49D-49BA745C56D8}"/>
              </a:ext>
            </a:extLst>
          </p:cNvPr>
          <p:cNvSpPr/>
          <p:nvPr/>
        </p:nvSpPr>
        <p:spPr>
          <a:xfrm>
            <a:off x="2351424" y="2062436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137DA7-1FBA-624D-A1BA-04DB8BC0D546}"/>
              </a:ext>
            </a:extLst>
          </p:cNvPr>
          <p:cNvSpPr/>
          <p:nvPr/>
        </p:nvSpPr>
        <p:spPr>
          <a:xfrm>
            <a:off x="2937833" y="191956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DEFFE8F-AAF5-674D-AA37-A4217E485E26}"/>
              </a:ext>
            </a:extLst>
          </p:cNvPr>
          <p:cNvSpPr/>
          <p:nvPr/>
        </p:nvSpPr>
        <p:spPr>
          <a:xfrm>
            <a:off x="4398094" y="2062436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10D82E-0B8E-1D45-8A5D-40AC67EADBA3}"/>
              </a:ext>
            </a:extLst>
          </p:cNvPr>
          <p:cNvSpPr/>
          <p:nvPr/>
        </p:nvSpPr>
        <p:spPr>
          <a:xfrm>
            <a:off x="4984503" y="19195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52D8A2-40E1-EF45-B822-92603B18FB12}"/>
              </a:ext>
            </a:extLst>
          </p:cNvPr>
          <p:cNvSpPr/>
          <p:nvPr/>
        </p:nvSpPr>
        <p:spPr>
          <a:xfrm>
            <a:off x="6444764" y="2065526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672B44-A14D-6F44-85BA-F6869103DC2D}"/>
              </a:ext>
            </a:extLst>
          </p:cNvPr>
          <p:cNvSpPr/>
          <p:nvPr/>
        </p:nvSpPr>
        <p:spPr>
          <a:xfrm>
            <a:off x="7031173" y="192265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ED7E19-FFF9-444B-9380-5AE96D599DB9}"/>
              </a:ext>
            </a:extLst>
          </p:cNvPr>
          <p:cNvSpPr txBox="1">
            <a:spLocks/>
          </p:cNvSpPr>
          <p:nvPr/>
        </p:nvSpPr>
        <p:spPr>
          <a:xfrm>
            <a:off x="32181" y="4175291"/>
            <a:ext cx="9144000" cy="70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3600" dirty="0"/>
              <a:t>What can we do with this now?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E822797-1025-084F-87A4-0D1EB8485EA5}"/>
              </a:ext>
            </a:extLst>
          </p:cNvPr>
          <p:cNvSpPr txBox="1">
            <a:spLocks/>
          </p:cNvSpPr>
          <p:nvPr/>
        </p:nvSpPr>
        <p:spPr>
          <a:xfrm>
            <a:off x="250000" y="4862312"/>
            <a:ext cx="8708362" cy="1468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Replace neural network policies </a:t>
            </a:r>
            <a:r>
              <a:rPr lang="en-US" dirty="0"/>
              <a:t>in model-free algorithms with MPC policies, and also </a:t>
            </a:r>
            <a:r>
              <a:rPr lang="en-US" b="1" dirty="0"/>
              <a:t>replace the unrolled controllers </a:t>
            </a:r>
            <a:r>
              <a:rPr lang="en-US" dirty="0"/>
              <a:t>in other settings (hindsight plan, universal planning networks)</a:t>
            </a:r>
          </a:p>
          <a:p>
            <a:r>
              <a:rPr lang="en-US" b="1" dirty="0"/>
              <a:t>The cost </a:t>
            </a:r>
            <a:r>
              <a:rPr lang="en-US" dirty="0"/>
              <a:t>can also be learned! No longer have to hard-code in a known value.</a:t>
            </a:r>
          </a:p>
        </p:txBody>
      </p:sp>
    </p:spTree>
    <p:extLst>
      <p:ext uri="{BB962C8B-B14F-4D97-AF65-F5344CB8AC3E}">
        <p14:creationId xmlns:p14="http://schemas.microsoft.com/office/powerpoint/2010/main" val="272188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E531-4844-C14D-B1B0-F23CC8CF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Imitation learning with a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27F51-7E92-F448-ADDC-EB5302201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4926014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Linear dynamics: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=</m:t>
                    </m:r>
                    <m:r>
                      <a:rPr lang="en-US" sz="1800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+</m:t>
                    </m:r>
                    <m:r>
                      <a:rPr lang="en-US" sz="1800" i="1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Parameters: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𝜃</m:t>
                    </m:r>
                    <m:r>
                      <a:rPr lang="en-US" sz="1800" i="1">
                        <a:latin typeface="Cambria Math" charset="0"/>
                      </a:rPr>
                      <m:t>={</m:t>
                    </m:r>
                    <m:r>
                      <a:rPr lang="en-US" sz="1800" i="1">
                        <a:latin typeface="Cambria Math" charset="0"/>
                      </a:rPr>
                      <m:t>𝐴</m:t>
                    </m:r>
                    <m:r>
                      <a:rPr lang="en-US" sz="1800" i="1">
                        <a:latin typeface="Cambria Math" charset="0"/>
                      </a:rPr>
                      <m:t>, </m:t>
                    </m:r>
                    <m:r>
                      <a:rPr lang="en-US" sz="1800" i="1">
                        <a:latin typeface="Cambria Math" charset="0"/>
                      </a:rPr>
                      <m:t>𝐵</m:t>
                    </m:r>
                    <m:r>
                      <a:rPr lang="en-US" sz="1800" i="1">
                        <a:latin typeface="Cambria Math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Trajectory: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obtained by MPC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Given </a:t>
                </a:r>
                <a:r>
                  <a:rPr lang="en-US" sz="1800" dirty="0"/>
                  <a:t>known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1800" dirty="0"/>
                  <a:t> and sample trajectories, </a:t>
                </a:r>
                <a:r>
                  <a:rPr lang="en-US" sz="1800" b="1" dirty="0"/>
                  <a:t>learn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Trajectory (Training) Loss: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>
                        <a:latin typeface="Cambria Math" charset="0"/>
                      </a:rPr>
                      <m:t>MSE</m:t>
                    </m:r>
                    <m:r>
                      <a:rPr lang="en-US" sz="18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Model Loss: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>
                        <a:latin typeface="Cambria Math" charset="0"/>
                      </a:rPr>
                      <m:t>MSE</m:t>
                    </m:r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𝜃</m:t>
                    </m:r>
                    <m:r>
                      <a:rPr lang="en-US" sz="1800" i="1"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r>
                  <a:rPr lang="en-US" sz="1800" dirty="0"/>
                  <a:t>Not guaranteed to converge, but a good sanity check that it does in small cases.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27F51-7E92-F448-ADDC-EB5302201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4926014"/>
              </a:xfrm>
              <a:blipFill>
                <a:blip r:embed="rId2"/>
                <a:stretch>
                  <a:fillRect l="-617" t="-515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502B4-259A-7C4C-AFDF-A3220582A5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DCD1D-57F1-7D44-A805-C490E5C7B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EF426-467A-4D46-B0DE-520E016E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00791-7332-1641-8E2B-52E827C4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093" y="3525219"/>
            <a:ext cx="4701813" cy="21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26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6EC9-B31B-B14D-9525-F17DDE33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505"/>
            <a:ext cx="8229600" cy="1143000"/>
          </a:xfrm>
        </p:spPr>
        <p:txBody>
          <a:bodyPr/>
          <a:lstStyle/>
          <a:p>
            <a:r>
              <a:rPr lang="en-US" dirty="0"/>
              <a:t>Simple Pendulum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9AA3B-DB21-904B-A1B5-812B1A86D3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02264-9860-8742-96D8-31F8FF77F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DD3F-A1FD-8447-BB9B-AAB49C5C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29</a:t>
            </a:fld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0A2C2B-8D30-9548-9040-4DF8ECF6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008327"/>
            <a:ext cx="7569201" cy="23663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F0C8E3-A98D-DC4C-8C43-3660A6E9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64079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1C0F49-68B0-1840-B112-DF5AB2D4E7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565E72-EBA6-054D-9140-0AA99DD9F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88850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930F4B-035F-8148-A685-100B1DB4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D99D41F-DE06-5A4E-80A2-6D23A029365F}"/>
              </a:ext>
            </a:extLst>
          </p:cNvPr>
          <p:cNvSpPr txBox="1">
            <a:spLocks/>
          </p:cNvSpPr>
          <p:nvPr/>
        </p:nvSpPr>
        <p:spPr>
          <a:xfrm>
            <a:off x="3662" y="861394"/>
            <a:ext cx="5436972" cy="549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[CMU 2016]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OpenFace</a:t>
            </a: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2016] Collapsed Variational Inference for SPNs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Input Convex Neural Networks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OptNet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2017] Task-Based Model Learning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[ICLR 2018] Learning Awareness Models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2018] Imperfect-Information Game Solving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2018] Differentiable MPC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Limited Multi-Label Projection Layer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Differentiable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cvxpy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Optimization Layers</a:t>
            </a:r>
          </a:p>
        </p:txBody>
      </p:sp>
      <p:sp>
        <p:nvSpPr>
          <p:cNvPr id="15" name="Rectangle 62">
            <a:extLst>
              <a:ext uri="{FF2B5EF4-FFF2-40B4-BE49-F238E27FC236}">
                <a16:creationId xmlns:a16="http://schemas.microsoft.com/office/drawing/2014/main" id="{C3B18EF5-E002-BE4A-A2BF-3A33F84A042A}"/>
              </a:ext>
            </a:extLst>
          </p:cNvPr>
          <p:cNvSpPr/>
          <p:nvPr/>
        </p:nvSpPr>
        <p:spPr>
          <a:xfrm>
            <a:off x="40731" y="2436105"/>
            <a:ext cx="2228334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62">
            <a:extLst>
              <a:ext uri="{FF2B5EF4-FFF2-40B4-BE49-F238E27FC236}">
                <a16:creationId xmlns:a16="http://schemas.microsoft.com/office/drawing/2014/main" id="{DC3424D8-EC56-C248-BA3E-423D6ECCF005}"/>
              </a:ext>
            </a:extLst>
          </p:cNvPr>
          <p:cNvSpPr/>
          <p:nvPr/>
        </p:nvSpPr>
        <p:spPr>
          <a:xfrm>
            <a:off x="40730" y="4654310"/>
            <a:ext cx="3657227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C76CE82A-8FD0-B94E-9E19-ABA4502F2634}"/>
              </a:ext>
            </a:extLst>
          </p:cNvPr>
          <p:cNvSpPr/>
          <p:nvPr/>
        </p:nvSpPr>
        <p:spPr>
          <a:xfrm>
            <a:off x="23797" y="5738043"/>
            <a:ext cx="4158736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ctangle 62">
            <a:extLst>
              <a:ext uri="{FF2B5EF4-FFF2-40B4-BE49-F238E27FC236}">
                <a16:creationId xmlns:a16="http://schemas.microsoft.com/office/drawing/2014/main" id="{042B98E6-45B9-AD4C-B6A7-D82D488D2964}"/>
              </a:ext>
            </a:extLst>
          </p:cNvPr>
          <p:cNvSpPr/>
          <p:nvPr/>
        </p:nvSpPr>
        <p:spPr>
          <a:xfrm>
            <a:off x="40730" y="1894239"/>
            <a:ext cx="4429669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434A7F6B-05A9-BC46-A5E8-3881613E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48"/>
            <a:ext cx="5387547" cy="838545"/>
          </a:xfrm>
        </p:spPr>
        <p:txBody>
          <a:bodyPr>
            <a:normAutofit/>
          </a:bodyPr>
          <a:lstStyle/>
          <a:p>
            <a:pPr algn="l"/>
            <a:r>
              <a:rPr lang="es-US" dirty="0"/>
              <a:t>This Talk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4C8F8B05-DED9-8F41-8E6E-A09E1BF1057C}"/>
              </a:ext>
            </a:extLst>
          </p:cNvPr>
          <p:cNvSpPr txBox="1">
            <a:spLocks/>
          </p:cNvSpPr>
          <p:nvPr/>
        </p:nvSpPr>
        <p:spPr>
          <a:xfrm>
            <a:off x="6093259" y="315019"/>
            <a:ext cx="3534770" cy="378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Secondary Contribution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38C11AD-1942-D241-BE79-C1DAAA37BEBC}"/>
              </a:ext>
            </a:extLst>
          </p:cNvPr>
          <p:cNvSpPr/>
          <p:nvPr/>
        </p:nvSpPr>
        <p:spPr>
          <a:xfrm>
            <a:off x="5866103" y="327280"/>
            <a:ext cx="286603" cy="29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A54D09-AEA0-1C45-A602-BAB3CF6D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5341781" y="780521"/>
            <a:ext cx="3810000" cy="21463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EDC62366-5809-6A44-BD72-06AD0B67BF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193701" y="5132701"/>
            <a:ext cx="1699384" cy="115119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83681B8-4387-D44C-B108-C870E1B797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9000"/>
          </a:blip>
          <a:stretch>
            <a:fillRect/>
          </a:stretch>
        </p:blipFill>
        <p:spPr>
          <a:xfrm>
            <a:off x="6624568" y="3046428"/>
            <a:ext cx="2208627" cy="100687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7B4348A-E1A7-C542-85FC-13CF9C0680E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7290486" y="4053302"/>
            <a:ext cx="1692644" cy="10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0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1258-A598-074A-A6CF-2ACCCD4D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202922"/>
            <a:ext cx="8767482" cy="1143000"/>
          </a:xfrm>
        </p:spPr>
        <p:txBody>
          <a:bodyPr>
            <a:noAutofit/>
          </a:bodyPr>
          <a:lstStyle/>
          <a:p>
            <a:r>
              <a:rPr lang="en-US" sz="3600" dirty="0"/>
              <a:t>Imitation learning with the pendulum/cartpole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781F-852F-224A-A740-F9E741750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53" y="1311276"/>
            <a:ext cx="8767482" cy="4525963"/>
          </a:xfrm>
        </p:spPr>
        <p:txBody>
          <a:bodyPr/>
          <a:lstStyle/>
          <a:p>
            <a:r>
              <a:rPr lang="en-US" dirty="0"/>
              <a:t>Again optimizes the imitation loss with respect to the controller’s parameters</a:t>
            </a:r>
          </a:p>
          <a:p>
            <a:r>
              <a:rPr lang="en-US" dirty="0"/>
              <a:t>Using </a:t>
            </a:r>
            <a:r>
              <a:rPr lang="en-US" b="1" dirty="0"/>
              <a:t>only action trajectories </a:t>
            </a:r>
            <a:r>
              <a:rPr lang="en-US" dirty="0"/>
              <a:t>we can recover the true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1A24B-FBB8-CE41-8EF4-126AA715EF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D218F-39C5-954F-806B-22C816533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26390-6C6B-8F41-99DA-91818ED6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74532-C5BB-8F47-A220-E940588B5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" y="2454276"/>
            <a:ext cx="9144000" cy="37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8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5E25-F042-3945-9DDB-ED33F206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the task loss is often better than </a:t>
            </a:r>
            <a:r>
              <a:rPr lang="en-US" dirty="0" err="1"/>
              <a:t>SysID</a:t>
            </a:r>
            <a:r>
              <a:rPr lang="en-US" dirty="0"/>
              <a:t> in the unrealizable case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75FC0-8736-1040-9852-088EAD68D8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404A7-4513-E141-991B-199BAE23E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48011-1F8B-7E4F-817F-8BA94C7F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969DB-350D-934A-91DB-7F905E52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2023"/>
            <a:ext cx="9144000" cy="25077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8D7115-8E65-E747-A79F-6D05228AE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9" y="1417638"/>
            <a:ext cx="8767482" cy="764385"/>
          </a:xfrm>
        </p:spPr>
        <p:txBody>
          <a:bodyPr/>
          <a:lstStyle/>
          <a:p>
            <a:r>
              <a:rPr lang="en-US" b="1" dirty="0"/>
              <a:t>True System: </a:t>
            </a:r>
            <a:r>
              <a:rPr lang="en-US" dirty="0"/>
              <a:t>Pendulum environment with noise (damping and a wind force)</a:t>
            </a:r>
            <a:br>
              <a:rPr lang="en-US" dirty="0"/>
            </a:br>
            <a:r>
              <a:rPr lang="en-US" b="1" dirty="0"/>
              <a:t>Approximate Model</a:t>
            </a:r>
            <a:r>
              <a:rPr lang="en-US" dirty="0"/>
              <a:t>: Pendulum without the noise terms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BF9C9988-BC1C-F54B-8894-8CC4FC6C9E17}"/>
              </a:ext>
            </a:extLst>
          </p:cNvPr>
          <p:cNvSpPr/>
          <p:nvPr/>
        </p:nvSpPr>
        <p:spPr>
          <a:xfrm>
            <a:off x="3843242" y="5879036"/>
            <a:ext cx="309716" cy="309716"/>
          </a:xfrm>
          <a:prstGeom prst="star5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A2FA8D-D041-B644-A8D5-40A889BBBA82}"/>
              </a:ext>
            </a:extLst>
          </p:cNvPr>
          <p:cNvSpPr txBox="1">
            <a:spLocks/>
          </p:cNvSpPr>
          <p:nvPr/>
        </p:nvSpPr>
        <p:spPr>
          <a:xfrm>
            <a:off x="2732932" y="5885227"/>
            <a:ext cx="1427859" cy="44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Model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598FF5F-22FB-BF4A-B0A0-D1DC7FB5DB5E}"/>
              </a:ext>
            </a:extLst>
          </p:cNvPr>
          <p:cNvSpPr/>
          <p:nvPr/>
        </p:nvSpPr>
        <p:spPr>
          <a:xfrm>
            <a:off x="3918208" y="4900798"/>
            <a:ext cx="3495921" cy="1222993"/>
          </a:xfrm>
          <a:custGeom>
            <a:avLst/>
            <a:gdLst>
              <a:gd name="connsiteX0" fmla="*/ 34312 w 1732653"/>
              <a:gd name="connsiteY0" fmla="*/ 318702 h 1161518"/>
              <a:gd name="connsiteX1" fmla="*/ 668493 w 1732653"/>
              <a:gd name="connsiteY1" fmla="*/ 436689 h 1161518"/>
              <a:gd name="connsiteX2" fmla="*/ 801228 w 1732653"/>
              <a:gd name="connsiteY2" fmla="*/ 1100367 h 1161518"/>
              <a:gd name="connsiteX3" fmla="*/ 1700880 w 1732653"/>
              <a:gd name="connsiteY3" fmla="*/ 1026625 h 1161518"/>
              <a:gd name="connsiteX4" fmla="*/ 1405912 w 1732653"/>
              <a:gd name="connsiteY4" fmla="*/ 171218 h 1161518"/>
              <a:gd name="connsiteX5" fmla="*/ 226041 w 1732653"/>
              <a:gd name="connsiteY5" fmla="*/ 8986 h 1161518"/>
              <a:gd name="connsiteX6" fmla="*/ 34312 w 1732653"/>
              <a:gd name="connsiteY6" fmla="*/ 318702 h 1161518"/>
              <a:gd name="connsiteX0" fmla="*/ 34312 w 3445076"/>
              <a:gd name="connsiteY0" fmla="*/ 318702 h 1128749"/>
              <a:gd name="connsiteX1" fmla="*/ 668493 w 3445076"/>
              <a:gd name="connsiteY1" fmla="*/ 436689 h 1128749"/>
              <a:gd name="connsiteX2" fmla="*/ 801228 w 3445076"/>
              <a:gd name="connsiteY2" fmla="*/ 1100367 h 1128749"/>
              <a:gd name="connsiteX3" fmla="*/ 3441189 w 3445076"/>
              <a:gd name="connsiteY3" fmla="*/ 923386 h 1128749"/>
              <a:gd name="connsiteX4" fmla="*/ 1405912 w 3445076"/>
              <a:gd name="connsiteY4" fmla="*/ 171218 h 1128749"/>
              <a:gd name="connsiteX5" fmla="*/ 226041 w 3445076"/>
              <a:gd name="connsiteY5" fmla="*/ 8986 h 1128749"/>
              <a:gd name="connsiteX6" fmla="*/ 34312 w 3445076"/>
              <a:gd name="connsiteY6" fmla="*/ 318702 h 1128749"/>
              <a:gd name="connsiteX0" fmla="*/ 63853 w 3494695"/>
              <a:gd name="connsiteY0" fmla="*/ 408618 h 1222993"/>
              <a:gd name="connsiteX1" fmla="*/ 698034 w 3494695"/>
              <a:gd name="connsiteY1" fmla="*/ 526605 h 1222993"/>
              <a:gd name="connsiteX2" fmla="*/ 830769 w 3494695"/>
              <a:gd name="connsiteY2" fmla="*/ 1190283 h 1222993"/>
              <a:gd name="connsiteX3" fmla="*/ 3470730 w 3494695"/>
              <a:gd name="connsiteY3" fmla="*/ 1013302 h 1222993"/>
              <a:gd name="connsiteX4" fmla="*/ 2128627 w 3494695"/>
              <a:gd name="connsiteY4" fmla="*/ 84153 h 1222993"/>
              <a:gd name="connsiteX5" fmla="*/ 255582 w 3494695"/>
              <a:gd name="connsiteY5" fmla="*/ 98902 h 1222993"/>
              <a:gd name="connsiteX6" fmla="*/ 63853 w 3494695"/>
              <a:gd name="connsiteY6" fmla="*/ 408618 h 1222993"/>
              <a:gd name="connsiteX0" fmla="*/ 63853 w 3495921"/>
              <a:gd name="connsiteY0" fmla="*/ 408618 h 1222993"/>
              <a:gd name="connsiteX1" fmla="*/ 698034 w 3495921"/>
              <a:gd name="connsiteY1" fmla="*/ 526605 h 1222993"/>
              <a:gd name="connsiteX2" fmla="*/ 830769 w 3495921"/>
              <a:gd name="connsiteY2" fmla="*/ 1190283 h 1222993"/>
              <a:gd name="connsiteX3" fmla="*/ 3470730 w 3495921"/>
              <a:gd name="connsiteY3" fmla="*/ 1013302 h 1222993"/>
              <a:gd name="connsiteX4" fmla="*/ 2128627 w 3495921"/>
              <a:gd name="connsiteY4" fmla="*/ 84153 h 1222993"/>
              <a:gd name="connsiteX5" fmla="*/ 255582 w 3495921"/>
              <a:gd name="connsiteY5" fmla="*/ 98902 h 1222993"/>
              <a:gd name="connsiteX6" fmla="*/ 63853 w 3495921"/>
              <a:gd name="connsiteY6" fmla="*/ 408618 h 12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5921" h="1222993">
                <a:moveTo>
                  <a:pt x="63853" y="408618"/>
                </a:moveTo>
                <a:cubicBezTo>
                  <a:pt x="137595" y="479902"/>
                  <a:pt x="570215" y="396327"/>
                  <a:pt x="698034" y="526605"/>
                </a:cubicBezTo>
                <a:cubicBezTo>
                  <a:pt x="825853" y="656883"/>
                  <a:pt x="368653" y="1109167"/>
                  <a:pt x="830769" y="1190283"/>
                </a:cubicBezTo>
                <a:cubicBezTo>
                  <a:pt x="1292885" y="1271399"/>
                  <a:pt x="3254420" y="1197657"/>
                  <a:pt x="3470730" y="1013302"/>
                </a:cubicBezTo>
                <a:cubicBezTo>
                  <a:pt x="3687040" y="828947"/>
                  <a:pt x="2448175" y="150521"/>
                  <a:pt x="2128627" y="84153"/>
                </a:cubicBezTo>
                <a:cubicBezTo>
                  <a:pt x="1882821" y="-85453"/>
                  <a:pt x="599711" y="44824"/>
                  <a:pt x="255582" y="98902"/>
                </a:cubicBezTo>
                <a:cubicBezTo>
                  <a:pt x="-88547" y="152980"/>
                  <a:pt x="-9889" y="337334"/>
                  <a:pt x="63853" y="40861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08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2AE8FB-31AF-104C-9C97-44D662A92601}"/>
              </a:ext>
            </a:extLst>
          </p:cNvPr>
          <p:cNvSpPr/>
          <p:nvPr/>
        </p:nvSpPr>
        <p:spPr>
          <a:xfrm>
            <a:off x="4415364" y="5792757"/>
            <a:ext cx="309716" cy="309716"/>
          </a:xfrm>
          <a:prstGeom prst="star5">
            <a:avLst/>
          </a:prstGeom>
          <a:solidFill>
            <a:srgbClr val="4D88B8"/>
          </a:solidFill>
          <a:ln>
            <a:solidFill>
              <a:srgbClr val="4D88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1630A492-C5B8-C34A-9DEB-8C44EC436E2C}"/>
              </a:ext>
            </a:extLst>
          </p:cNvPr>
          <p:cNvSpPr/>
          <p:nvPr/>
        </p:nvSpPr>
        <p:spPr>
          <a:xfrm>
            <a:off x="3925492" y="5164479"/>
            <a:ext cx="309716" cy="309716"/>
          </a:xfrm>
          <a:prstGeom prst="star5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03CF302-4C6C-844B-BF36-BD0325031B70}"/>
              </a:ext>
            </a:extLst>
          </p:cNvPr>
          <p:cNvSpPr txBox="1">
            <a:spLocks/>
          </p:cNvSpPr>
          <p:nvPr/>
        </p:nvSpPr>
        <p:spPr>
          <a:xfrm>
            <a:off x="4974910" y="5059098"/>
            <a:ext cx="1699516" cy="830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Approximate Model Class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A42785-EAB0-874A-A710-410D6293A87C}"/>
              </a:ext>
            </a:extLst>
          </p:cNvPr>
          <p:cNvSpPr txBox="1">
            <a:spLocks/>
          </p:cNvSpPr>
          <p:nvPr/>
        </p:nvSpPr>
        <p:spPr>
          <a:xfrm>
            <a:off x="1675357" y="5166261"/>
            <a:ext cx="2307229" cy="50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Best Imitation Loss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AD50A12-79A1-CF49-A88E-07C2FCF59749}"/>
              </a:ext>
            </a:extLst>
          </p:cNvPr>
          <p:cNvSpPr txBox="1">
            <a:spLocks/>
          </p:cNvSpPr>
          <p:nvPr/>
        </p:nvSpPr>
        <p:spPr>
          <a:xfrm>
            <a:off x="4695583" y="5811487"/>
            <a:ext cx="1670729" cy="43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Best MSE</a:t>
            </a:r>
          </a:p>
        </p:txBody>
      </p:sp>
      <p:sp>
        <p:nvSpPr>
          <p:cNvPr id="18" name="Rectangle 62">
            <a:extLst>
              <a:ext uri="{FF2B5EF4-FFF2-40B4-BE49-F238E27FC236}">
                <a16:creationId xmlns:a16="http://schemas.microsoft.com/office/drawing/2014/main" id="{F3E5CB06-E8D5-4D4F-9D10-18C9C756B43E}"/>
              </a:ext>
            </a:extLst>
          </p:cNvPr>
          <p:cNvSpPr/>
          <p:nvPr/>
        </p:nvSpPr>
        <p:spPr>
          <a:xfrm>
            <a:off x="8525163" y="2807855"/>
            <a:ext cx="526473" cy="738910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679E5A9-87A5-0E48-82AE-1B91CF26DE81}"/>
              </a:ext>
            </a:extLst>
          </p:cNvPr>
          <p:cNvSpPr txBox="1">
            <a:spLocks/>
          </p:cNvSpPr>
          <p:nvPr/>
        </p:nvSpPr>
        <p:spPr>
          <a:xfrm>
            <a:off x="7564582" y="2592977"/>
            <a:ext cx="1579418" cy="276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~1.8x difference!</a:t>
            </a:r>
          </a:p>
        </p:txBody>
      </p:sp>
    </p:spTree>
    <p:extLst>
      <p:ext uri="{BB962C8B-B14F-4D97-AF65-F5344CB8AC3E}">
        <p14:creationId xmlns:p14="http://schemas.microsoft.com/office/powerpoint/2010/main" val="1805960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F434-25C9-2E4D-921A-D7D238F4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456803"/>
            <a:ext cx="8229600" cy="1143000"/>
          </a:xfrm>
        </p:spPr>
        <p:txBody>
          <a:bodyPr/>
          <a:lstStyle/>
          <a:p>
            <a:r>
              <a:rPr lang="en-US" dirty="0"/>
              <a:t>A PyTorch MPC Solver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966A7-BE7D-1148-BBC7-02D2988B2D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B99BA-05A7-964D-9708-11C474D33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95ED6-66FC-F642-BEAF-202164E4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22A0F-FBC0-4A4C-A14A-184E89FE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3" y="2280733"/>
            <a:ext cx="7693572" cy="401298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F74D970-376E-524B-9FB4-89245905FD64}"/>
              </a:ext>
            </a:extLst>
          </p:cNvPr>
          <p:cNvSpPr txBox="1">
            <a:spLocks/>
          </p:cNvSpPr>
          <p:nvPr/>
        </p:nvSpPr>
        <p:spPr>
          <a:xfrm>
            <a:off x="2123504" y="1321621"/>
            <a:ext cx="6320971" cy="388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locuslab.github.io</a:t>
            </a:r>
            <a:r>
              <a:rPr lang="en-US" b="1" dirty="0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/mpc.pytorch</a:t>
            </a:r>
            <a:endParaRPr lang="en-US" dirty="0">
              <a:solidFill>
                <a:srgbClr val="384B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Picture 1" descr="page1image2929280">
            <a:extLst>
              <a:ext uri="{FF2B5EF4-FFF2-40B4-BE49-F238E27FC236}">
                <a16:creationId xmlns:a16="http://schemas.microsoft.com/office/drawing/2014/main" id="{20FA30F9-D39F-DD45-80A6-519C54BA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4" y="128404"/>
            <a:ext cx="1845555" cy="179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4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46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B3BCB-E70E-114D-9066-BD9E641A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521"/>
            <a:ext cx="8229600" cy="1143000"/>
          </a:xfrm>
        </p:spPr>
        <p:txBody>
          <a:bodyPr>
            <a:normAutofit/>
          </a:bodyPr>
          <a:lstStyle/>
          <a:p>
            <a:r>
              <a:rPr lang="es-US" dirty="0"/>
              <a:t>Extensions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144CF5-F2A2-A14D-AADA-94F2498F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107440"/>
            <a:ext cx="8950960" cy="5303203"/>
          </a:xfrm>
        </p:spPr>
        <p:txBody>
          <a:bodyPr>
            <a:normAutofit/>
          </a:bodyPr>
          <a:lstStyle/>
          <a:p>
            <a:r>
              <a:rPr lang="es-US" b="1" dirty="0"/>
              <a:t>Game Theory </a:t>
            </a:r>
            <a:r>
              <a:rPr lang="es-US" dirty="0"/>
              <a:t>[Ling, Fang, and Kolter; IJCAI 2017]: Distinguished Paper Award</a:t>
            </a:r>
          </a:p>
          <a:p>
            <a:r>
              <a:rPr lang="es-US" b="1" dirty="0"/>
              <a:t>Stochastic optimization and end-to-end learning</a:t>
            </a:r>
            <a:br>
              <a:rPr lang="es-US" b="1" dirty="0"/>
            </a:br>
            <a:r>
              <a:rPr lang="es-US" dirty="0"/>
              <a:t>[Donti, Amos, and Kolter; NeurIPS 2017]</a:t>
            </a:r>
          </a:p>
          <a:p>
            <a:r>
              <a:rPr lang="es-US" b="1" dirty="0"/>
              <a:t>Reinforcement learning and control</a:t>
            </a:r>
            <a:br>
              <a:rPr lang="es-US" b="1" dirty="0"/>
            </a:br>
            <a:r>
              <a:rPr lang="es-US" dirty="0"/>
              <a:t>Safety [Dalal et al. 2018], physics-based modeling [Peres et al. NeurIPS 2018], inverse cost and reward learning, multi-agent systems, learnable embeddings</a:t>
            </a:r>
            <a:endParaRPr lang="es-US" b="1" dirty="0"/>
          </a:p>
          <a:p>
            <a:r>
              <a:rPr lang="es-US" b="1" dirty="0"/>
              <a:t>Discrete, combinatorial, and submodular optimization</a:t>
            </a:r>
            <a:br>
              <a:rPr lang="es-US" dirty="0"/>
            </a:br>
            <a:r>
              <a:rPr lang="es-US" dirty="0"/>
              <a:t>[Djolonga and Krause 2017, Niculae and Blondel 2017,</a:t>
            </a:r>
            <a:br>
              <a:rPr lang="es-US" dirty="0"/>
            </a:br>
            <a:r>
              <a:rPr lang="es-US" dirty="0"/>
              <a:t>Mensch and Blondel 2018]</a:t>
            </a:r>
          </a:p>
          <a:p>
            <a:r>
              <a:rPr lang="es-US" b="1" dirty="0"/>
              <a:t>Optimization viewpoints of standard components </a:t>
            </a:r>
            <a:br>
              <a:rPr lang="es-US" b="1" dirty="0"/>
            </a:br>
            <a:r>
              <a:rPr lang="es-US" b="1" dirty="0"/>
              <a:t>[</a:t>
            </a:r>
            <a:r>
              <a:rPr lang="es-US" dirty="0"/>
              <a:t>Bibi et al. ICLR 2019]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34</a:t>
            </a:fld>
            <a:endParaRPr lang="en-U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DDAC275C-D5D7-C54C-BF47-806C702C2CC9}"/>
              </a:ext>
            </a:extLst>
          </p:cNvPr>
          <p:cNvSpPr txBox="1">
            <a:spLocks/>
          </p:cNvSpPr>
          <p:nvPr/>
        </p:nvSpPr>
        <p:spPr>
          <a:xfrm>
            <a:off x="101600" y="709769"/>
            <a:ext cx="88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Section 2 and Section 8 of my thesis document contain a more complete set of references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C7A50D-4944-7A42-801F-83ABA599A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39" y="3699066"/>
            <a:ext cx="2679122" cy="9812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4B4D2F-261C-264E-8B30-BD115C663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221" y="4630792"/>
            <a:ext cx="3825397" cy="4098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0243C21-B9FC-614A-BA77-A66259A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695" y="1479297"/>
            <a:ext cx="3368963" cy="8213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A6A4C55-D5EC-BE43-9668-0A1DC5E9F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97" y="2300656"/>
            <a:ext cx="2434358" cy="8138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4643009-D222-E54F-B3DB-61080E0EF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0" y="4695258"/>
            <a:ext cx="2209800" cy="11811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6B87096-0E5C-A345-9ABB-C63337133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5066575"/>
            <a:ext cx="2565400" cy="317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56DB5F9-AA59-8144-8777-BEA987306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672" y="5646691"/>
            <a:ext cx="1596737" cy="7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66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92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0B746-8902-A544-9274-A6700146F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US" dirty="0"/>
              <a:t>Background: cvxpy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58D8FF-9F23-A849-9841-E586D3A798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D0CFD-0CDF-9641-9222-0A0466449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B4D8F-30CC-D64E-B6F1-E857767C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36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3FFB5-F690-4D43-9752-827B390D36F2}"/>
              </a:ext>
            </a:extLst>
          </p:cNvPr>
          <p:cNvSpPr txBox="1">
            <a:spLocks/>
          </p:cNvSpPr>
          <p:nvPr/>
        </p:nvSpPr>
        <p:spPr>
          <a:xfrm>
            <a:off x="2288233" y="1192850"/>
            <a:ext cx="4567535" cy="923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cvxpy.org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744ACC9-42C7-BA43-B971-869D98FE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84" y="1956170"/>
            <a:ext cx="6246147" cy="3967776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8255CD26-7400-874A-9CB3-714317894995}"/>
              </a:ext>
            </a:extLst>
          </p:cNvPr>
          <p:cNvSpPr txBox="1"/>
          <p:nvPr/>
        </p:nvSpPr>
        <p:spPr>
          <a:xfrm>
            <a:off x="6045722" y="1956169"/>
            <a:ext cx="1725561" cy="369332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[Diamond2018]</a:t>
            </a:r>
          </a:p>
        </p:txBody>
      </p:sp>
    </p:spTree>
    <p:extLst>
      <p:ext uri="{BB962C8B-B14F-4D97-AF65-F5344CB8AC3E}">
        <p14:creationId xmlns:p14="http://schemas.microsoft.com/office/powerpoint/2010/main" val="3725370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47EED2-F9B1-5E45-B394-5748BC8D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80" y="5274316"/>
            <a:ext cx="5700495" cy="1083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EABF1A-474E-C14E-B376-32B8F122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98" y="5188523"/>
            <a:ext cx="2062262" cy="12915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2CD520D-A1A5-9B4E-A7E9-D28E691C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00" y="3142490"/>
            <a:ext cx="3390900" cy="11684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1BDB89-5E18-7343-8AA5-9EA13CC7B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81" y="1476301"/>
            <a:ext cx="4158096" cy="11601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614FE9C-D54A-FA4A-A762-3156C0923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88" y="2610849"/>
            <a:ext cx="5077021" cy="7869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4A3287-D549-D34E-BB8A-75AE8A512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8743" y="2449051"/>
            <a:ext cx="3209059" cy="7289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96EFD5-EC9B-364C-8D73-59F84481A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382" y="1408800"/>
            <a:ext cx="3445782" cy="9974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8448065-DE62-E043-AB42-C1A2BF4DA6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871"/>
          <a:stretch/>
        </p:blipFill>
        <p:spPr>
          <a:xfrm>
            <a:off x="5542224" y="4487951"/>
            <a:ext cx="3403023" cy="7005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AFBAB6-7F49-7F48-AB99-77A4E20676D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8501"/>
          <a:stretch/>
        </p:blipFill>
        <p:spPr>
          <a:xfrm>
            <a:off x="5697034" y="4114527"/>
            <a:ext cx="3236090" cy="6355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8B3BCB-E70E-114D-9066-BD9E641A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/>
              <a:t>Hand-Implementing Optimization Layers is Non-Trivial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A237D-408E-7F4B-AEF1-58C27641DB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087" y="3356128"/>
            <a:ext cx="4355348" cy="195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4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B3BCB-E70E-114D-9066-BD9E641A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/>
              <a:t>Why should practicioners care?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38</a:t>
            </a:fld>
            <a:endParaRPr lang="en-US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F4EA40B-CF55-C145-BE73-26B5D71800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741580" y="5274316"/>
            <a:ext cx="5700495" cy="1083094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00636C7F-015A-664B-A779-7698D6AA76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331298" y="5188523"/>
            <a:ext cx="2062262" cy="129151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CD933B1-A2A3-AE48-9CE2-08A32C3722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2000"/>
          </a:blip>
          <a:stretch>
            <a:fillRect/>
          </a:stretch>
        </p:blipFill>
        <p:spPr>
          <a:xfrm>
            <a:off x="5753100" y="3142490"/>
            <a:ext cx="3390900" cy="11684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406D1A9-3806-794A-AB75-D9E76DB7C99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566881" y="1476301"/>
            <a:ext cx="4158096" cy="11601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DCE687E-A650-2B47-891B-C7D637AA794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233888" y="2610849"/>
            <a:ext cx="5077021" cy="78698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E0C3B79-96FD-2043-BF54-5246437A00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5278743" y="2449051"/>
            <a:ext cx="3209059" cy="72890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B0C7D01-D524-8745-A8B9-8DE47F60808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1000"/>
          </a:blip>
          <a:stretch>
            <a:fillRect/>
          </a:stretch>
        </p:blipFill>
        <p:spPr>
          <a:xfrm>
            <a:off x="5160382" y="1408800"/>
            <a:ext cx="3445782" cy="99746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78906B3-42E0-6D46-AD92-06E35B67142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31000"/>
          </a:blip>
          <a:srcRect l="50871"/>
          <a:stretch/>
        </p:blipFill>
        <p:spPr>
          <a:xfrm>
            <a:off x="5542224" y="4487951"/>
            <a:ext cx="3403023" cy="70057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96A0CB3-50F3-C046-A462-1C1A420F3E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30000"/>
          </a:blip>
          <a:srcRect r="48501"/>
          <a:stretch/>
        </p:blipFill>
        <p:spPr>
          <a:xfrm>
            <a:off x="5697034" y="4114527"/>
            <a:ext cx="3236090" cy="635558"/>
          </a:xfrm>
          <a:prstGeom prst="rect">
            <a:avLst/>
          </a:prstGeom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F4FE8FA5-5B3F-0046-97CC-D65501446B5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1000"/>
          </a:blip>
          <a:stretch>
            <a:fillRect/>
          </a:stretch>
        </p:blipFill>
        <p:spPr>
          <a:xfrm>
            <a:off x="759087" y="3356128"/>
            <a:ext cx="4355348" cy="195608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C1F3C4F-0F52-5542-8E52-BE7DA38DC474}"/>
              </a:ext>
            </a:extLst>
          </p:cNvPr>
          <p:cNvSpPr/>
          <p:nvPr/>
        </p:nvSpPr>
        <p:spPr>
          <a:xfrm rot="3671996">
            <a:off x="4255279" y="-451719"/>
            <a:ext cx="263236" cy="8824061"/>
          </a:xfrm>
          <a:prstGeom prst="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0E96440-92DA-D94B-86C2-872D8708F8AA}"/>
              </a:ext>
            </a:extLst>
          </p:cNvPr>
          <p:cNvSpPr/>
          <p:nvPr/>
        </p:nvSpPr>
        <p:spPr>
          <a:xfrm rot="7079050">
            <a:off x="4597259" y="-310701"/>
            <a:ext cx="263236" cy="8824061"/>
          </a:xfrm>
          <a:prstGeom prst="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24767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D484B-45F1-5F43-A736-294110D4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/>
              <a:t>A new way of rapidly prototyping optimization layers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60B5AF-7790-9C40-934C-29D7615DA8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816501-1BAD-634D-B2E0-C8A700927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FEAD9B-4243-AB4A-960B-B1ADDDA1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39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1CA25C-02D4-884E-8D1C-2B8F7A98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111375"/>
            <a:ext cx="8458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1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ABE5BE3A-B3A1-5F46-820F-3CBF2F7A0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0826"/>
            <a:ext cx="7772400" cy="1470025"/>
          </a:xfrm>
        </p:spPr>
        <p:txBody>
          <a:bodyPr/>
          <a:lstStyle/>
          <a:p>
            <a:r>
              <a:rPr lang="es-US" dirty="0"/>
              <a:t>Input Convex Neural Networks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9ADA2E3A-ED43-9440-845A-582733095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633137"/>
            <a:ext cx="6400800" cy="1752600"/>
          </a:xfrm>
        </p:spPr>
        <p:txBody>
          <a:bodyPr/>
          <a:lstStyle/>
          <a:p>
            <a:r>
              <a:rPr lang="es-US" dirty="0"/>
              <a:t>A quick glimpse</a:t>
            </a:r>
          </a:p>
        </p:txBody>
      </p:sp>
    </p:spTree>
    <p:extLst>
      <p:ext uri="{BB962C8B-B14F-4D97-AF65-F5344CB8AC3E}">
        <p14:creationId xmlns:p14="http://schemas.microsoft.com/office/powerpoint/2010/main" val="563087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EF54EDC-2349-D24D-BA61-27C17538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3853656"/>
            <a:ext cx="8341360" cy="25562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" y="10478"/>
            <a:ext cx="8717280" cy="1143000"/>
          </a:xfrm>
        </p:spPr>
        <p:txBody>
          <a:bodyPr>
            <a:normAutofit/>
          </a:bodyPr>
          <a:lstStyle/>
          <a:p>
            <a:r>
              <a:rPr lang="es-US" dirty="0"/>
              <a:t>Full source code example: OptNet QP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EA70800-35CE-184A-9BC4-ECD8A465D0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9960" y="1875346"/>
                <a:ext cx="4415920" cy="2211189"/>
              </a:xfrm>
              <a:ln w="38100"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b="1" dirty="0"/>
                  <a:t>Parameters/Submodules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EA70800-35CE-184A-9BC4-ECD8A465D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9960" y="1875346"/>
                <a:ext cx="4415920" cy="2211189"/>
              </a:xfrm>
              <a:blipFill>
                <a:blip r:embed="rId3"/>
                <a:stretch>
                  <a:fillRect l="-28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534B138C-8867-AD45-9701-BEF9A90ACC71}"/>
              </a:ext>
            </a:extLst>
          </p:cNvPr>
          <p:cNvSpPr/>
          <p:nvPr/>
        </p:nvSpPr>
        <p:spPr>
          <a:xfrm>
            <a:off x="2355523" y="1905239"/>
            <a:ext cx="4526280" cy="1965960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1B39F553-BB64-F549-A754-D4ED55078A3B}"/>
              </a:ext>
            </a:extLst>
          </p:cNvPr>
          <p:cNvCxnSpPr>
            <a:cxnSpLocks/>
          </p:cNvCxnSpPr>
          <p:nvPr/>
        </p:nvCxnSpPr>
        <p:spPr>
          <a:xfrm flipV="1">
            <a:off x="2373811" y="3378439"/>
            <a:ext cx="4507992" cy="18288"/>
          </a:xfrm>
          <a:prstGeom prst="line">
            <a:avLst/>
          </a:prstGeom>
          <a:ln w="381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4B973C86-D453-E14F-B192-F84648D5E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080" y="4535248"/>
            <a:ext cx="3365500" cy="4699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370568" y="978167"/>
            <a:ext cx="4016861" cy="937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Before: </a:t>
            </a:r>
            <a:r>
              <a:rPr lang="en-US" dirty="0"/>
              <a:t>1k lines of code</a:t>
            </a:r>
            <a:br>
              <a:rPr lang="en-US" dirty="0"/>
            </a:br>
            <a:r>
              <a:rPr lang="en-US" sz="1500" dirty="0"/>
              <a:t>Hand-implemented and optimized PyTorch GPU-capable batched primal-dual interior point method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744B93A-2CBA-0248-831E-5C4EC20FE42D}"/>
              </a:ext>
            </a:extLst>
          </p:cNvPr>
          <p:cNvSpPr txBox="1">
            <a:spLocks/>
          </p:cNvSpPr>
          <p:nvPr/>
        </p:nvSpPr>
        <p:spPr>
          <a:xfrm>
            <a:off x="5630564" y="978167"/>
            <a:ext cx="3894708" cy="74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Now: </a:t>
            </a:r>
            <a:r>
              <a:rPr lang="en-US" dirty="0"/>
              <a:t>10 lines of code</a:t>
            </a:r>
            <a:br>
              <a:rPr lang="en-US" dirty="0"/>
            </a:br>
            <a:r>
              <a:rPr lang="en-US" dirty="0"/>
              <a:t>Same speed</a:t>
            </a:r>
          </a:p>
        </p:txBody>
      </p:sp>
      <p:sp>
        <p:nvSpPr>
          <p:cNvPr id="18" name="Down Arrow 10">
            <a:extLst>
              <a:ext uri="{FF2B5EF4-FFF2-40B4-BE49-F238E27FC236}">
                <a16:creationId xmlns:a16="http://schemas.microsoft.com/office/drawing/2014/main" id="{F10DC924-B87D-FA47-A804-F0CE7C5CEDE9}"/>
              </a:ext>
            </a:extLst>
          </p:cNvPr>
          <p:cNvSpPr/>
          <p:nvPr/>
        </p:nvSpPr>
        <p:spPr>
          <a:xfrm rot="16200000">
            <a:off x="4737635" y="959466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68273-77C3-2944-B4BC-E59B2396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/>
              <a:t>Full source code example: The sigmoid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6120AD-4E54-0E43-95E4-0FFB03579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0B3EC-4C6F-C346-A70C-DEEEFF7E2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E327E1-3EFD-4343-867D-4F66677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F56D902E-0C5D-2D46-A8B3-8C8E2DAFADB5}"/>
                  </a:ext>
                </a:extLst>
              </p:cNvPr>
              <p:cNvSpPr txBox="1"/>
              <p:nvPr/>
            </p:nvSpPr>
            <p:spPr>
              <a:xfrm>
                <a:off x="1524000" y="1417638"/>
                <a:ext cx="1646733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F56D902E-0C5D-2D46-A8B3-8C8E2DAF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417638"/>
                <a:ext cx="1646733" cy="675698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B6C17C48-FFFB-DA4A-B984-F80D07A1FDC7}"/>
                  </a:ext>
                </a:extLst>
              </p:cNvPr>
              <p:cNvSpPr txBox="1"/>
              <p:nvPr/>
            </p:nvSpPr>
            <p:spPr>
              <a:xfrm>
                <a:off x="3859615" y="1417638"/>
                <a:ext cx="3752374" cy="89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B6C17C48-FFFB-DA4A-B984-F80D07A1F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615" y="1417638"/>
                <a:ext cx="3752374" cy="897490"/>
              </a:xfrm>
              <a:prstGeom prst="rect">
                <a:avLst/>
              </a:prstGeom>
              <a:blipFill>
                <a:blip r:embed="rId3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1DFF2260-62C1-F94B-B79F-9BFA4F54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77" y="2315128"/>
            <a:ext cx="7204875" cy="13604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69E1CA0-DE2E-144E-A5D0-D80FD8D3C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4" y="3702050"/>
            <a:ext cx="814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0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1A938C5-50A8-5944-BCA1-FE46773D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5" y="1308974"/>
            <a:ext cx="4529200" cy="4415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565"/>
            <a:ext cx="9084327" cy="1143000"/>
          </a:xfrm>
        </p:spPr>
        <p:txBody>
          <a:bodyPr>
            <a:noAutofit/>
          </a:bodyPr>
          <a:lstStyle/>
          <a:p>
            <a:r>
              <a:rPr lang="en-US" sz="3800" dirty="0"/>
              <a:t>OptNet Application: Modeling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24" y="928369"/>
            <a:ext cx="2667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39" y="925241"/>
            <a:ext cx="266700" cy="2788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02592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Constraint Predictions During Training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81209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Constraint (Unknown to the model)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7831" y="1281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2317080" y="1269218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47831" y="3495490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2317080" y="349723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1" y="6356349"/>
            <a:ext cx="3811113" cy="365126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154AAD-0F7B-D445-B7DE-FA0E2E1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535" y="1308973"/>
            <a:ext cx="4452052" cy="442922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32FA73-9041-7245-93C5-CF7F5388B82E}"/>
              </a:ext>
            </a:extLst>
          </p:cNvPr>
          <p:cNvSpPr txBox="1">
            <a:spLocks/>
          </p:cNvSpPr>
          <p:nvPr/>
        </p:nvSpPr>
        <p:spPr>
          <a:xfrm>
            <a:off x="4569942" y="1274091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0B4A65-0BE0-2840-B3B5-D9707D4F8B12}"/>
              </a:ext>
            </a:extLst>
          </p:cNvPr>
          <p:cNvSpPr txBox="1">
            <a:spLocks/>
          </p:cNvSpPr>
          <p:nvPr/>
        </p:nvSpPr>
        <p:spPr>
          <a:xfrm>
            <a:off x="6805325" y="1262145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ECB17AA-3830-A049-86A6-2DF173A0A021}"/>
              </a:ext>
            </a:extLst>
          </p:cNvPr>
          <p:cNvSpPr txBox="1">
            <a:spLocks/>
          </p:cNvSpPr>
          <p:nvPr/>
        </p:nvSpPr>
        <p:spPr>
          <a:xfrm>
            <a:off x="4569942" y="348841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FCAAEC-61EE-1E48-8FCA-48F8392666EB}"/>
              </a:ext>
            </a:extLst>
          </p:cNvPr>
          <p:cNvSpPr txBox="1">
            <a:spLocks/>
          </p:cNvSpPr>
          <p:nvPr/>
        </p:nvSpPr>
        <p:spPr>
          <a:xfrm>
            <a:off x="6805325" y="3490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803043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041C-7A87-EA4E-9F06-1D8AA29C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US" sz="3200" dirty="0"/>
              <a:t>Full source code example: Constraint modeling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E95DA-1F6D-B143-8FA6-5570FF3E75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45D5B2-5F7E-3F48-AB72-518476F9D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FAB0A2-AD2A-0E43-9011-EBD1694E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43</a:t>
            </a:fld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47AF15-3B0C-8446-9818-1B77970B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23" y="3434273"/>
            <a:ext cx="2705100" cy="965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5B7C86-E7A5-4549-9843-5E3498CD0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" y="4660951"/>
            <a:ext cx="4547339" cy="15707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31E04BF-286F-854F-9F74-267C724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769" y="3300219"/>
            <a:ext cx="3657600" cy="127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A80A85-0818-4840-89E3-7C0E5530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711" y="4659598"/>
            <a:ext cx="4553527" cy="157622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19BCAB3-4A98-6846-B14F-282330A82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578" y="1640646"/>
            <a:ext cx="3867791" cy="139470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4294772-020F-E74D-8768-469C4B85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935" y="1430333"/>
            <a:ext cx="3591083" cy="1605018"/>
          </a:xfrm>
          <a:prstGeom prst="rect">
            <a:avLst/>
          </a:prstGeom>
        </p:spPr>
      </p:pic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0E08ED41-10A3-8449-B5EE-29C55E141A97}"/>
              </a:ext>
            </a:extLst>
          </p:cNvPr>
          <p:cNvCxnSpPr>
            <a:cxnSpLocks/>
          </p:cNvCxnSpPr>
          <p:nvPr/>
        </p:nvCxnSpPr>
        <p:spPr>
          <a:xfrm flipH="1">
            <a:off x="4572003" y="1228437"/>
            <a:ext cx="9236" cy="4975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10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2FBC941-AC82-1545-835B-3E2C5B4E7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23"/>
          <a:stretch/>
        </p:blipFill>
        <p:spPr>
          <a:xfrm>
            <a:off x="228600" y="1112982"/>
            <a:ext cx="8458200" cy="14591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25E0AB-F1E6-9549-912C-89C0A304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US" dirty="0"/>
              <a:t> What’s going on behind the scenes?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685DD5-3A24-064E-9177-F92220E858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699D50-56D3-2847-9F33-306E6A24E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A2B19-8073-E347-926D-0062B1B4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44</a:t>
            </a:fld>
            <a:endParaRPr lang="en-U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A4550FB7-592F-074C-867A-72618191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546764"/>
            <a:ext cx="8813800" cy="2579399"/>
          </a:xfrm>
        </p:spPr>
        <p:txBody>
          <a:bodyPr/>
          <a:lstStyle/>
          <a:p>
            <a:r>
              <a:rPr lang="en-US" dirty="0"/>
              <a:t>Much </a:t>
            </a:r>
            <a:r>
              <a:rPr lang="en-US" b="1" dirty="0"/>
              <a:t>more general </a:t>
            </a:r>
            <a:r>
              <a:rPr lang="en-US" dirty="0"/>
              <a:t>than the QPs we considered in OptNet</a:t>
            </a:r>
          </a:p>
          <a:p>
            <a:r>
              <a:rPr lang="en-US" b="1" dirty="0"/>
              <a:t>Question from my thesis proposal: </a:t>
            </a:r>
            <a:r>
              <a:rPr lang="en-US" dirty="0"/>
              <a:t>How to differentiate non-polyhedral cones?</a:t>
            </a:r>
          </a:p>
          <a:p>
            <a:r>
              <a:rPr lang="en-US" b="1" dirty="0"/>
              <a:t>Non-trivial</a:t>
            </a:r>
            <a:r>
              <a:rPr lang="en-US" dirty="0"/>
              <a:t> because we can’t easily differentiate the KKT conditions of cone programs because of non-trivial cone constraints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F020B49-8247-5142-BF05-A01194F100BE}"/>
              </a:ext>
            </a:extLst>
          </p:cNvPr>
          <p:cNvSpPr txBox="1">
            <a:spLocks/>
          </p:cNvSpPr>
          <p:nvPr/>
        </p:nvSpPr>
        <p:spPr>
          <a:xfrm>
            <a:off x="342900" y="256510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s-US" dirty="0"/>
              <a:t>Cone Program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3945644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5E0AB-F1E6-9549-912C-89C0A304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996"/>
            <a:ext cx="8229600" cy="1143000"/>
          </a:xfrm>
        </p:spPr>
        <p:txBody>
          <a:bodyPr>
            <a:normAutofit/>
          </a:bodyPr>
          <a:lstStyle/>
          <a:p>
            <a:r>
              <a:rPr lang="es-US" dirty="0"/>
              <a:t>Cone Program Differentiation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B948396-F3BC-2F40-8228-884C93F21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1" y="914004"/>
                <a:ext cx="8841508" cy="5339014"/>
              </a:xfrm>
            </p:spPr>
            <p:txBody>
              <a:bodyPr>
                <a:normAutofit/>
              </a:bodyPr>
              <a:lstStyle/>
              <a:p>
                <a:r>
                  <a:rPr lang="es-US" dirty="0"/>
                  <a:t>Take the homogenous self-dual embedding of the cone program</a:t>
                </a:r>
              </a:p>
              <a:p>
                <a:pPr/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US" dirty="0"/>
                  <a:t>      where</a:t>
                </a:r>
              </a:p>
              <a:p>
                <a:r>
                  <a:rPr lang="es-US" b="1" dirty="0"/>
                  <a:t>Definition: </a:t>
                </a:r>
                <a:r>
                  <a:rPr lang="es-US" dirty="0"/>
                  <a:t>Minty’s projection onto the embedding space</a:t>
                </a:r>
                <a:br>
                  <a:rPr lang="es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US" dirty="0"/>
                  <a:t>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=0}</m:t>
                    </m:r>
                  </m:oMath>
                </a14:m>
                <a:endParaRPr lang="es-US" dirty="0"/>
              </a:p>
              <a:p>
                <a:r>
                  <a:rPr lang="es-US" dirty="0"/>
                  <a:t>Take the </a:t>
                </a:r>
                <a:r>
                  <a:rPr lang="es-US" b="1" dirty="0"/>
                  <a:t>residual map</a:t>
                </a:r>
                <a:r>
                  <a:rPr lang="es-US" dirty="0"/>
                  <a:t> of Minty’s parameterization:</a:t>
                </a:r>
                <a:br>
                  <a:rPr lang="es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s-US" dirty="0"/>
              </a:p>
              <a:p>
                <a:r>
                  <a:rPr lang="es-US" b="1" dirty="0"/>
                  <a:t>Implicitly differentiate</a:t>
                </a:r>
                <a:r>
                  <a:rPr lang="es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s-US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US" dirty="0"/>
              </a:p>
              <a:p>
                <a:br>
                  <a:rPr lang="es-US" dirty="0"/>
                </a:br>
                <a:r>
                  <a:rPr lang="es-US" dirty="0"/>
                  <a:t>Captures KKT differentiation as a special case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B948396-F3BC-2F40-8228-884C93F21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1" y="914004"/>
                <a:ext cx="8841508" cy="5339014"/>
              </a:xfrm>
              <a:blipFill>
                <a:blip r:embed="rId2"/>
                <a:stretch>
                  <a:fillRect l="-717" t="-714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685DD5-3A24-064E-9177-F92220E858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699D50-56D3-2847-9F33-306E6A24E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A2B19-8073-E347-926D-0062B1B4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45</a:t>
            </a:fld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97E009D-339F-7346-B8D7-59026094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27" y="1309653"/>
            <a:ext cx="1842272" cy="8661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A1CB053-2D5E-4148-9EC3-01C578B19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504" y="1399116"/>
            <a:ext cx="3327400" cy="3556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846F335-15D1-3144-B8F1-2EC65E75F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454" y="1764839"/>
            <a:ext cx="3619500" cy="35560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CF8121B9-ABC4-0540-8EFF-616389895980}"/>
              </a:ext>
            </a:extLst>
          </p:cNvPr>
          <p:cNvSpPr/>
          <p:nvPr/>
        </p:nvSpPr>
        <p:spPr>
          <a:xfrm>
            <a:off x="228600" y="2259809"/>
            <a:ext cx="8693727" cy="7574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4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DDEA-FE89-574A-95A2-476D869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Closing Thoughts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C59C-B271-A94B-94BF-76FCC574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6" y="1219200"/>
            <a:ext cx="8029574" cy="4838705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Optimization</a:t>
            </a:r>
            <a:r>
              <a:rPr lang="en-US" dirty="0"/>
              <a:t> is a </a:t>
            </a:r>
            <a:r>
              <a:rPr lang="en-US" b="1" dirty="0"/>
              <a:t>powerful primitive </a:t>
            </a:r>
            <a:r>
              <a:rPr lang="en-US" dirty="0"/>
              <a:t>to use within 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This thesis has uncovered </a:t>
            </a:r>
            <a:r>
              <a:rPr lang="en-US" b="1" dirty="0"/>
              <a:t>theoretical</a:t>
            </a:r>
            <a:r>
              <a:rPr lang="en-US" dirty="0"/>
              <a:t> and </a:t>
            </a:r>
            <a:r>
              <a:rPr lang="en-US" b="1" dirty="0"/>
              <a:t>engineering</a:t>
            </a:r>
            <a:r>
              <a:rPr lang="en-US" dirty="0"/>
              <a:t> foundations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b="1" dirty="0"/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/>
              <a:t>perspective to analyze </a:t>
            </a:r>
            <a:r>
              <a:rPr lang="en-US" dirty="0"/>
              <a:t>existing models and layers</a:t>
            </a:r>
            <a:endParaRPr lang="en-US" b="1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used to </a:t>
            </a:r>
            <a:r>
              <a:rPr lang="en-US" b="1" dirty="0"/>
              <a:t>project onto sets in a differentiable way</a:t>
            </a:r>
            <a:br>
              <a:rPr lang="en-US" b="1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Even if a closed form solution doesn’t exist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Applications in: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Model-based RL and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policy </a:t>
            </a:r>
            <a:r>
              <a:rPr lang="en-US" dirty="0"/>
              <a:t>or for </a:t>
            </a:r>
            <a:r>
              <a:rPr lang="en-US" b="1" dirty="0"/>
              <a:t>exploration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Inverse control, </a:t>
            </a:r>
            <a:r>
              <a:rPr lang="en-US" b="1" dirty="0"/>
              <a:t>cost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Learning embedded state spaces </a:t>
            </a:r>
            <a:r>
              <a:rPr lang="en-US" dirty="0"/>
              <a:t>for planning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Multi-agent systems</a:t>
            </a:r>
            <a:br>
              <a:rPr lang="en-US" b="1" dirty="0"/>
            </a:br>
            <a:r>
              <a:rPr lang="en-US" dirty="0"/>
              <a:t>Interpret other agents as solving optimization problems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Meta-Learning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Energy-based learning and structured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A384-3113-AC40-AD79-1A59B2C48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CECA-26C6-7340-A372-608252A4C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40412" cy="365125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8A7BA-56C1-F248-839F-CC41E7C5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40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DDEA-FE89-574A-95A2-476D869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Closing Thoughts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C59C-B271-A94B-94BF-76FCC574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6" y="1219200"/>
            <a:ext cx="8029574" cy="4838705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powerful primitive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use within 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thesis has uncovered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theoretical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engineering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foundations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propagated through and learned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Provides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perspective to analyze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existing models and layers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used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project onto sets in a differentiable way</a:t>
            </a:r>
            <a:br>
              <a:rPr lang="en-US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Even if a closed form solution doesn’t exist</a:t>
            </a:r>
          </a:p>
          <a:p>
            <a:pPr>
              <a:spcBef>
                <a:spcPts val="0"/>
              </a:spcBef>
            </a:pP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 in: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Model-based RL and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policy </a:t>
            </a:r>
            <a:r>
              <a:rPr lang="en-US" dirty="0"/>
              <a:t>or for </a:t>
            </a:r>
            <a:r>
              <a:rPr lang="en-US" b="1" dirty="0"/>
              <a:t>exploration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Inverse control, </a:t>
            </a:r>
            <a:r>
              <a:rPr lang="en-US" b="1" dirty="0"/>
              <a:t>cost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Learning embedded state spaces </a:t>
            </a:r>
            <a:r>
              <a:rPr lang="en-US" dirty="0"/>
              <a:t>for planning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Multi-agent systems</a:t>
            </a:r>
            <a:br>
              <a:rPr lang="en-US" b="1" dirty="0"/>
            </a:br>
            <a:r>
              <a:rPr lang="en-US" dirty="0"/>
              <a:t>Interpret other agents as solving optimization problems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Meta-Learning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Energy-based learning and structured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A384-3113-AC40-AD79-1A59B2C48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CECA-26C6-7340-A372-608252A4C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40412" cy="365125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8A7BA-56C1-F248-839F-CC41E7C5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47</a:t>
            </a:fld>
            <a:endParaRPr lang="en-US"/>
          </a:p>
        </p:txBody>
      </p:sp>
      <p:sp>
        <p:nvSpPr>
          <p:cNvPr id="7" name="Rectangle 62">
            <a:extLst>
              <a:ext uri="{FF2B5EF4-FFF2-40B4-BE49-F238E27FC236}">
                <a16:creationId xmlns:a16="http://schemas.microsoft.com/office/drawing/2014/main" id="{92BB0C90-4790-7B4D-9B6A-7BA09890227F}"/>
              </a:ext>
            </a:extLst>
          </p:cNvPr>
          <p:cNvSpPr/>
          <p:nvPr/>
        </p:nvSpPr>
        <p:spPr>
          <a:xfrm>
            <a:off x="657226" y="3435927"/>
            <a:ext cx="6953538" cy="1708727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2857C5-DCBB-3148-97E8-1CE60BA5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139" y="2905326"/>
            <a:ext cx="24892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F778D9-457F-D74D-8039-82A14A59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39" y="3239998"/>
            <a:ext cx="2667000" cy="4445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93B23823-3AB0-AA4B-AAA4-F28AF8D33D55}"/>
              </a:ext>
            </a:extLst>
          </p:cNvPr>
          <p:cNvSpPr txBox="1">
            <a:spLocks/>
          </p:cNvSpPr>
          <p:nvPr/>
        </p:nvSpPr>
        <p:spPr>
          <a:xfrm>
            <a:off x="1324553" y="4846080"/>
            <a:ext cx="6769514" cy="627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</a:t>
            </a:r>
            <a:r>
              <a:rPr lang="en-US" sz="2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/thesis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8" name="Picture 1" descr="page1image2929280">
            <a:extLst>
              <a:ext uri="{FF2B5EF4-FFF2-40B4-BE49-F238E27FC236}">
                <a16:creationId xmlns:a16="http://schemas.microsoft.com/office/drawing/2014/main" id="{608A7E33-3C34-0F4D-A687-4A61D30C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4" y="4668863"/>
            <a:ext cx="643984" cy="62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DB583F5B-41DE-794C-BA77-567E092515F2}"/>
              </a:ext>
            </a:extLst>
          </p:cNvPr>
          <p:cNvSpPr txBox="1">
            <a:spLocks/>
          </p:cNvSpPr>
          <p:nvPr/>
        </p:nvSpPr>
        <p:spPr>
          <a:xfrm>
            <a:off x="1324553" y="4616958"/>
            <a:ext cx="6913786" cy="4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The source code behind all of my work is free and publicly available: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67ECB89-B990-AD4B-A4D7-F30CDF7823BE}"/>
              </a:ext>
            </a:extLst>
          </p:cNvPr>
          <p:cNvSpPr txBox="1">
            <a:spLocks/>
          </p:cNvSpPr>
          <p:nvPr/>
        </p:nvSpPr>
        <p:spPr>
          <a:xfrm>
            <a:off x="210060" y="3121864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Carnegie Mellon University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6F0CA20-D6DB-6A47-A873-771774E9DCB4}"/>
              </a:ext>
            </a:extLst>
          </p:cNvPr>
          <p:cNvSpPr txBox="1">
            <a:spLocks/>
          </p:cNvSpPr>
          <p:nvPr/>
        </p:nvSpPr>
        <p:spPr>
          <a:xfrm>
            <a:off x="248433" y="1296227"/>
            <a:ext cx="8625018" cy="1430594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Differentiable Optimization-Based Modeling for Machine Learning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5D8D8C36-9924-A549-93BF-E63147FCFFDA}"/>
              </a:ext>
            </a:extLst>
          </p:cNvPr>
          <p:cNvSpPr txBox="1">
            <a:spLocks/>
          </p:cNvSpPr>
          <p:nvPr/>
        </p:nvSpPr>
        <p:spPr>
          <a:xfrm>
            <a:off x="210060" y="783050"/>
            <a:ext cx="2421926" cy="515154"/>
          </a:xfrm>
          <a:prstGeom prst="rect">
            <a:avLst/>
          </a:prstGeom>
          <a:solidFill>
            <a:srgbClr val="374D8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</a:rPr>
              <a:t>Thesis Defense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22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5A0C0-CBB3-524A-AAC4-A5EAEF9B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Extra Slides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2191D-8E61-3C4D-8CD5-E2929822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46BB1D-690F-6843-A434-EC5C462777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C7125C-19D7-EF46-B6FC-FB71BBE60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7BB0E5-13DD-404E-8087-EA5CDF04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7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D3924C-1B48-5448-A4EB-DC404A4C81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A92766-A780-A548-B264-0F3CF5899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076121-4C60-0A4C-9041-1C99ADE4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D34F75-D929-5D40-809B-17ECCDB51B04}"/>
              </a:ext>
            </a:extLst>
          </p:cNvPr>
          <p:cNvSpPr txBox="1">
            <a:spLocks/>
          </p:cNvSpPr>
          <p:nvPr/>
        </p:nvSpPr>
        <p:spPr>
          <a:xfrm>
            <a:off x="186268" y="223837"/>
            <a:ext cx="6366932" cy="170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sz="3600" dirty="0"/>
              <a:t>Input Convex Neural Networks</a:t>
            </a:r>
            <a:br>
              <a:rPr lang="en-US" sz="3600" dirty="0"/>
            </a:br>
            <a:r>
              <a:rPr lang="en-US" sz="3600" dirty="0"/>
              <a:t>(ICNNS)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473D76F-8992-3246-976D-D69D840AE4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65" y="2078039"/>
                <a:ext cx="8725701" cy="4708525"/>
              </a:xfrm>
            </p:spPr>
            <p:txBody>
              <a:bodyPr/>
              <a:lstStyle/>
              <a:p>
                <a:r>
                  <a:rPr lang="en-US" b="1" dirty="0"/>
                  <a:t>Definition </a:t>
                </a:r>
                <a:r>
                  <a:rPr lang="en-US" dirty="0"/>
                  <a:t>Scalar-valued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convex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(note that these networks are still </a:t>
                </a:r>
                <a:r>
                  <a:rPr lang="en-US" b="1" dirty="0"/>
                  <a:t>not convex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We can efficiently </a:t>
                </a:r>
                <a:r>
                  <a:rPr lang="en-US" b="1" dirty="0"/>
                  <a:t>optimize over some inputs </a:t>
                </a:r>
                <a:r>
                  <a:rPr lang="en-US" dirty="0"/>
                  <a:t>to the network </a:t>
                </a:r>
                <a:r>
                  <a:rPr lang="en-US" b="1" dirty="0"/>
                  <a:t>given other inputs</a:t>
                </a:r>
              </a:p>
              <a:p>
                <a:r>
                  <a:rPr lang="en-US" dirty="0"/>
                  <a:t>Efficiently captures dependencies in the output space for prediction</a:t>
                </a:r>
              </a:p>
              <a:p>
                <a:r>
                  <a:rPr lang="en-US" dirty="0"/>
                  <a:t>It turns out, we don’t need very many restrictions on the network to achieve this property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473D76F-8992-3246-976D-D69D840AE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65" y="2078039"/>
                <a:ext cx="8725701" cy="4708525"/>
              </a:xfrm>
              <a:blipFill>
                <a:blip r:embed="rId2"/>
                <a:stretch>
                  <a:fillRect l="-727" t="-809" r="-145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8">
            <a:extLst>
              <a:ext uri="{FF2B5EF4-FFF2-40B4-BE49-F238E27FC236}">
                <a16:creationId xmlns:a16="http://schemas.microsoft.com/office/drawing/2014/main" id="{2130C028-885E-304D-86B0-6F7CEAED58BF}"/>
              </a:ext>
            </a:extLst>
          </p:cNvPr>
          <p:cNvSpPr/>
          <p:nvPr/>
        </p:nvSpPr>
        <p:spPr>
          <a:xfrm>
            <a:off x="198167" y="2059370"/>
            <a:ext cx="8471700" cy="8362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91884A1-FD36-E440-9402-104F5B818689}"/>
              </a:ext>
            </a:extLst>
          </p:cNvPr>
          <p:cNvCxnSpPr/>
          <p:nvPr/>
        </p:nvCxnSpPr>
        <p:spPr>
          <a:xfrm>
            <a:off x="6163734" y="503505"/>
            <a:ext cx="372533" cy="5926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61793B6-BFE8-2846-857C-701E58CCCDCF}"/>
              </a:ext>
            </a:extLst>
          </p:cNvPr>
          <p:cNvCxnSpPr>
            <a:cxnSpLocks/>
          </p:cNvCxnSpPr>
          <p:nvPr/>
        </p:nvCxnSpPr>
        <p:spPr>
          <a:xfrm>
            <a:off x="6536267" y="1096172"/>
            <a:ext cx="494914" cy="2709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89AE259-EFFF-5E4F-BC0A-4F94B4FA3009}"/>
              </a:ext>
            </a:extLst>
          </p:cNvPr>
          <p:cNvCxnSpPr>
            <a:cxnSpLocks/>
          </p:cNvCxnSpPr>
          <p:nvPr/>
        </p:nvCxnSpPr>
        <p:spPr>
          <a:xfrm>
            <a:off x="7031181" y="1373605"/>
            <a:ext cx="690420" cy="1234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FA18D39-EE3F-874D-B572-2C1B7689BBB6}"/>
              </a:ext>
            </a:extLst>
          </p:cNvPr>
          <p:cNvCxnSpPr>
            <a:cxnSpLocks/>
          </p:cNvCxnSpPr>
          <p:nvPr/>
        </p:nvCxnSpPr>
        <p:spPr>
          <a:xfrm flipV="1">
            <a:off x="7704668" y="1090955"/>
            <a:ext cx="677333" cy="399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A1A7020-8F2A-4046-886F-EC3CE562A7AA}"/>
              </a:ext>
            </a:extLst>
          </p:cNvPr>
          <p:cNvCxnSpPr>
            <a:cxnSpLocks/>
          </p:cNvCxnSpPr>
          <p:nvPr/>
        </p:nvCxnSpPr>
        <p:spPr>
          <a:xfrm flipV="1">
            <a:off x="8382001" y="468855"/>
            <a:ext cx="287866" cy="6279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780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DD26-7ECE-2043-AAFE-15636307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1602"/>
            <a:ext cx="8229600" cy="1143000"/>
          </a:xfrm>
        </p:spPr>
        <p:txBody>
          <a:bodyPr/>
          <a:lstStyle/>
          <a:p>
            <a:r>
              <a:rPr lang="en-US" dirty="0"/>
              <a:t>Optimization-Based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D99DF-A4BB-4F43-B8FF-E9E56D76D7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9E08-6F0C-EA4B-8FBD-E2783D712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FAAB3-D3CA-E448-9E35-00B3C1CC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141553-EE59-1441-AFD9-698F512FD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0520" y="5702759"/>
                <a:ext cx="599440" cy="42181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141553-EE59-1441-AFD9-698F512FD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0520" y="5702759"/>
                <a:ext cx="599440" cy="421816"/>
              </a:xfrm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912958E3-ADA4-344B-99D1-F49FAB8BE0FD}"/>
              </a:ext>
            </a:extLst>
          </p:cNvPr>
          <p:cNvSpPr/>
          <p:nvPr/>
        </p:nvSpPr>
        <p:spPr>
          <a:xfrm>
            <a:off x="2274386" y="3291484"/>
            <a:ext cx="4595228" cy="1888727"/>
          </a:xfrm>
          <a:custGeom>
            <a:avLst/>
            <a:gdLst>
              <a:gd name="connsiteX0" fmla="*/ 0 w 6573520"/>
              <a:gd name="connsiteY0" fmla="*/ 142240 h 2701843"/>
              <a:gd name="connsiteX1" fmla="*/ 812800 w 6573520"/>
              <a:gd name="connsiteY1" fmla="*/ 2143760 h 2701843"/>
              <a:gd name="connsiteX2" fmla="*/ 2956560 w 6573520"/>
              <a:gd name="connsiteY2" fmla="*/ 934720 h 2701843"/>
              <a:gd name="connsiteX3" fmla="*/ 4135120 w 6573520"/>
              <a:gd name="connsiteY3" fmla="*/ 2692400 h 2701843"/>
              <a:gd name="connsiteX4" fmla="*/ 6573520 w 6573520"/>
              <a:gd name="connsiteY4" fmla="*/ 0 h 270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3520" h="2701843">
                <a:moveTo>
                  <a:pt x="0" y="142240"/>
                </a:moveTo>
                <a:cubicBezTo>
                  <a:pt x="160020" y="1076960"/>
                  <a:pt x="320040" y="2011680"/>
                  <a:pt x="812800" y="2143760"/>
                </a:cubicBezTo>
                <a:cubicBezTo>
                  <a:pt x="1305560" y="2275840"/>
                  <a:pt x="2402840" y="843280"/>
                  <a:pt x="2956560" y="934720"/>
                </a:cubicBezTo>
                <a:cubicBezTo>
                  <a:pt x="3510280" y="1026160"/>
                  <a:pt x="3532293" y="2848187"/>
                  <a:pt x="4135120" y="2692400"/>
                </a:cubicBezTo>
                <a:cubicBezTo>
                  <a:pt x="4737947" y="2536613"/>
                  <a:pt x="6234853" y="414867"/>
                  <a:pt x="6573520" y="0"/>
                </a:cubicBezTo>
              </a:path>
            </a:pathLst>
          </a:custGeom>
          <a:noFill/>
          <a:ln w="57150">
            <a:solidFill>
              <a:srgbClr val="374D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043E0-9C46-914A-9D59-2AADF630FBFC}"/>
              </a:ext>
            </a:extLst>
          </p:cNvPr>
          <p:cNvCxnSpPr/>
          <p:nvPr/>
        </p:nvCxnSpPr>
        <p:spPr>
          <a:xfrm>
            <a:off x="1828800" y="5730240"/>
            <a:ext cx="526288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48C893-DE5D-B34F-838A-7FE566224C61}"/>
              </a:ext>
            </a:extLst>
          </p:cNvPr>
          <p:cNvCxnSpPr>
            <a:cxnSpLocks/>
          </p:cNvCxnSpPr>
          <p:nvPr/>
        </p:nvCxnSpPr>
        <p:spPr>
          <a:xfrm flipV="1">
            <a:off x="1859280" y="2915921"/>
            <a:ext cx="0" cy="28244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A5380AB0-FBBE-8A43-8063-D1EDE2C511BB}"/>
              </a:ext>
            </a:extLst>
          </p:cNvPr>
          <p:cNvSpPr/>
          <p:nvPr/>
        </p:nvSpPr>
        <p:spPr>
          <a:xfrm>
            <a:off x="4976589" y="4996909"/>
            <a:ext cx="326931" cy="326931"/>
          </a:xfrm>
          <a:prstGeom prst="star5">
            <a:avLst/>
          </a:prstGeom>
          <a:solidFill>
            <a:schemeClr val="bg1"/>
          </a:solidFill>
          <a:ln w="12700">
            <a:solidFill>
              <a:srgbClr val="374D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B2D0172-F1B7-8A46-A07B-40846B7B1C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826682"/>
                <a:ext cx="8229600" cy="13445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en-US" b="1" dirty="0"/>
                  <a:t>Structured prediction: </a:t>
                </a:r>
                <a:r>
                  <a:rPr lang="en-US" dirty="0"/>
                  <a:t>define a network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and predict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*This is also called 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energy-based modeling</a:t>
                </a:r>
                <a:endPara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B2D0172-F1B7-8A46-A07B-40846B7B1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826682"/>
                <a:ext cx="8229600" cy="1344573"/>
              </a:xfrm>
              <a:prstGeom prst="rect">
                <a:avLst/>
              </a:prstGeom>
              <a:blipFill>
                <a:blip r:embed="rId3"/>
                <a:stretch>
                  <a:fillRect l="-772" t="-1869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9697D7-595D-2147-9805-52BF6586F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3992796"/>
                <a:ext cx="1270000" cy="486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9697D7-595D-2147-9805-52BF6586F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992796"/>
                <a:ext cx="1270000" cy="486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AC64FE7-EC8F-2B4F-88B6-07A0C991F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259" y="2588018"/>
            <a:ext cx="1319530" cy="1099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60FCD5E-E40B-9F4B-882E-2738CE0A87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1001" y="2470967"/>
                <a:ext cx="1270000" cy="486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60FCD5E-E40B-9F4B-882E-2738CE0A8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1" y="2470967"/>
                <a:ext cx="1270000" cy="486101"/>
              </a:xfrm>
              <a:prstGeom prst="rect">
                <a:avLst/>
              </a:prstGeom>
              <a:blipFill>
                <a:blip r:embed="rId6"/>
                <a:stretch>
                  <a:fillRect l="-3960" t="-51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BEED2BB-E46A-BF45-B754-AAF417AE4D20}"/>
              </a:ext>
            </a:extLst>
          </p:cNvPr>
          <p:cNvSpPr/>
          <p:nvPr/>
        </p:nvSpPr>
        <p:spPr>
          <a:xfrm>
            <a:off x="2931160" y="2462231"/>
            <a:ext cx="2458720" cy="12726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4EA0A00-75D0-0744-B313-07E66CB26A64}"/>
              </a:ext>
            </a:extLst>
          </p:cNvPr>
          <p:cNvSpPr txBox="1">
            <a:spLocks/>
          </p:cNvSpPr>
          <p:nvPr/>
        </p:nvSpPr>
        <p:spPr>
          <a:xfrm>
            <a:off x="2870933" y="4714753"/>
            <a:ext cx="712283" cy="45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123AE5B-FB58-CF4A-8DEE-2B7E00826BDD}"/>
              </a:ext>
            </a:extLst>
          </p:cNvPr>
          <p:cNvSpPr txBox="1">
            <a:spLocks/>
          </p:cNvSpPr>
          <p:nvPr/>
        </p:nvSpPr>
        <p:spPr>
          <a:xfrm>
            <a:off x="3934741" y="3985388"/>
            <a:ext cx="712283" cy="45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Dog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0A29D-DEAC-9A49-841D-4D5CD3B4B62A}"/>
              </a:ext>
            </a:extLst>
          </p:cNvPr>
          <p:cNvSpPr txBox="1">
            <a:spLocks/>
          </p:cNvSpPr>
          <p:nvPr/>
        </p:nvSpPr>
        <p:spPr>
          <a:xfrm>
            <a:off x="5222240" y="5063086"/>
            <a:ext cx="712283" cy="45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BF25D164-FDBD-FB40-9DE1-C21E898BF952}"/>
              </a:ext>
            </a:extLst>
          </p:cNvPr>
          <p:cNvSpPr/>
          <p:nvPr/>
        </p:nvSpPr>
        <p:spPr>
          <a:xfrm>
            <a:off x="4889878" y="4321711"/>
            <a:ext cx="500351" cy="643308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62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61BA-B0BD-C845-97E0-7DD8279A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64" y="282301"/>
            <a:ext cx="877797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Structured prediction models nicely capture dependencies in the output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BBADC-551C-E94C-BB88-C399F36EC1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504" y="1766452"/>
                <a:ext cx="567502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Especially useful for high-dimensional, correlated output spaces</a:t>
                </a:r>
                <a:endParaRPr lang="en-US" b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Multi-label classification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Semantic segmentation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Scene-graph generation</a:t>
                </a:r>
                <a:endParaRPr lang="en-US" b="1" dirty="0"/>
              </a:p>
              <a:p>
                <a:r>
                  <a:rPr lang="en-US" b="1" dirty="0"/>
                  <a:t>Difficult</a:t>
                </a:r>
                <a:r>
                  <a:rPr lang="en-US" dirty="0"/>
                  <a:t> to capture with most feed-forward models</a:t>
                </a:r>
              </a:p>
              <a:p>
                <a:r>
                  <a:rPr lang="en-US" b="1" dirty="0"/>
                  <a:t>Intractable in many graphical models</a:t>
                </a:r>
                <a:r>
                  <a:rPr lang="en-US" dirty="0"/>
                  <a:t> if a special structure is not imposed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Like in MRFs/CRFs</a:t>
                </a:r>
              </a:p>
              <a:p>
                <a:r>
                  <a:rPr lang="en-US" b="1" dirty="0"/>
                  <a:t>Easy</a:t>
                </a:r>
                <a:r>
                  <a:rPr lang="en-US" dirty="0"/>
                  <a:t> with energy-based models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Just add them to the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BBADC-551C-E94C-BB88-C399F36EC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504" y="1766452"/>
                <a:ext cx="5675020" cy="4525963"/>
              </a:xfrm>
              <a:blipFill>
                <a:blip r:embed="rId2"/>
                <a:stretch>
                  <a:fillRect l="-893" t="-560" r="-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40E0-3512-4140-A1A4-1DCB3E4925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FA64A-C092-4B4B-8C2F-D8F1A0CF5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89EAA-B51A-9443-8FC3-1BD5B529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093F7-004A-974E-81D1-12A8A546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524" y="2099083"/>
            <a:ext cx="3362102" cy="2948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6077A-1884-8E47-A37B-A00802A5B39B}"/>
              </a:ext>
            </a:extLst>
          </p:cNvPr>
          <p:cNvSpPr txBox="1"/>
          <p:nvPr/>
        </p:nvSpPr>
        <p:spPr>
          <a:xfrm>
            <a:off x="6891039" y="5139526"/>
            <a:ext cx="1529174" cy="369332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[Zellers2018]</a:t>
            </a:r>
          </a:p>
        </p:txBody>
      </p:sp>
    </p:spTree>
    <p:extLst>
      <p:ext uri="{BB962C8B-B14F-4D97-AF65-F5344CB8AC3E}">
        <p14:creationId xmlns:p14="http://schemas.microsoft.com/office/powerpoint/2010/main" val="2097009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94E8-E547-D442-A3DA-68349A46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3387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/>
              <a:t>Energy-based models have historically been used for many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0A472-171C-5F4C-8A29-2BFE86138E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473CF-3A9B-C84E-A5B2-3B1D3199B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954B9-45D4-D247-ACD8-F35EE786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4A95D-CFDB-2B4C-B2FD-1F4A1DBB8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0"/>
          <a:stretch/>
        </p:blipFill>
        <p:spPr>
          <a:xfrm>
            <a:off x="3860758" y="1333525"/>
            <a:ext cx="5283242" cy="4306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38A8C0-4614-4C4C-8198-0BA619353983}"/>
              </a:ext>
            </a:extLst>
          </p:cNvPr>
          <p:cNvSpPr txBox="1"/>
          <p:nvPr/>
        </p:nvSpPr>
        <p:spPr>
          <a:xfrm>
            <a:off x="5944943" y="5687258"/>
            <a:ext cx="1478324" cy="369332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[LeCun2006]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6E4265-6DC5-E649-94A0-3A44623E4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51" y="2209415"/>
            <a:ext cx="3473699" cy="2555111"/>
          </a:xfrm>
        </p:spPr>
        <p:txBody>
          <a:bodyPr>
            <a:normAutofit/>
          </a:bodyPr>
          <a:lstStyle/>
          <a:p>
            <a:r>
              <a:rPr lang="en-US" dirty="0"/>
              <a:t>Historically these have relied on </a:t>
            </a:r>
            <a:r>
              <a:rPr lang="en-US" b="1" dirty="0"/>
              <a:t>shallow energy functions </a:t>
            </a:r>
            <a:r>
              <a:rPr lang="en-US" dirty="0"/>
              <a:t>and </a:t>
            </a:r>
            <a:r>
              <a:rPr lang="en-US" b="1" dirty="0"/>
              <a:t>hand-engineered features</a:t>
            </a:r>
          </a:p>
          <a:p>
            <a:r>
              <a:rPr lang="en-US" dirty="0"/>
              <a:t>We show how to use a </a:t>
            </a:r>
            <a:r>
              <a:rPr lang="en-US" b="1" dirty="0"/>
              <a:t>deep convex energy-based model</a:t>
            </a:r>
            <a:r>
              <a:rPr lang="en-US" dirty="0"/>
              <a:t> with </a:t>
            </a:r>
            <a:r>
              <a:rPr lang="en-US" b="1" dirty="0"/>
              <a:t>learned features</a:t>
            </a:r>
          </a:p>
        </p:txBody>
      </p:sp>
    </p:spTree>
    <p:extLst>
      <p:ext uri="{BB962C8B-B14F-4D97-AF65-F5344CB8AC3E}">
        <p14:creationId xmlns:p14="http://schemas.microsoft.com/office/powerpoint/2010/main" val="1448196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779" y="220969"/>
            <a:ext cx="7050441" cy="1143000"/>
          </a:xfrm>
        </p:spPr>
        <p:txBody>
          <a:bodyPr>
            <a:normAutofit/>
          </a:bodyPr>
          <a:lstStyle/>
          <a:p>
            <a:r>
              <a:rPr lang="en-US" dirty="0"/>
              <a:t>Optimization-Based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100689"/>
              </a:xfrm>
            </p:spPr>
            <p:txBody>
              <a:bodyPr/>
              <a:lstStyle/>
              <a:p>
                <a:pPr/>
                <a:r>
                  <a:rPr lang="en-US" b="1" dirty="0"/>
                  <a:t>Structured prediction: </a:t>
                </a:r>
                <a:r>
                  <a:rPr lang="en-US" dirty="0"/>
                  <a:t>define a network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and predict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Data imputation: </a:t>
                </a:r>
                <a:r>
                  <a:rPr lang="en-US" dirty="0"/>
                  <a:t>build a network over only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</m:oMath>
                </a14:m>
                <a:r>
                  <a:rPr lang="en-US" dirty="0"/>
                  <a:t> populate the remaining entries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</m:acc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Continuous action reinforcement learning: </a:t>
                </a:r>
                <a:r>
                  <a:rPr lang="en-US" dirty="0"/>
                  <a:t>Represent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function 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policy becomes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100689"/>
              </a:xfrm>
              <a:blipFill>
                <a:blip r:embed="rId3"/>
                <a:stretch>
                  <a:fillRect l="-772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20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ICNN Portion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66" y="1600200"/>
            <a:ext cx="7636933" cy="4525963"/>
          </a:xfrm>
        </p:spPr>
        <p:txBody>
          <a:bodyPr/>
          <a:lstStyle/>
          <a:p>
            <a:r>
              <a:rPr lang="en-US" dirty="0"/>
              <a:t>Our Contribution: Input Convex Neural Networks</a:t>
            </a:r>
          </a:p>
          <a:p>
            <a:r>
              <a:rPr lang="en-US" dirty="0"/>
              <a:t>Challenges: Inference and Learning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Synthetic</a:t>
            </a:r>
          </a:p>
          <a:p>
            <a:pPr lvl="1"/>
            <a:r>
              <a:rPr lang="en-US" dirty="0"/>
              <a:t>Multi-label Classification</a:t>
            </a:r>
          </a:p>
          <a:p>
            <a:pPr lvl="1"/>
            <a:r>
              <a:rPr lang="en-US" dirty="0"/>
              <a:t>Image Completion</a:t>
            </a:r>
          </a:p>
          <a:p>
            <a:pPr lvl="1"/>
            <a:r>
              <a:rPr lang="en-US" dirty="0"/>
              <a:t>Continuous–Action Q-Learning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0477B96-A276-A54E-9A43-C0771C50CE82}"/>
              </a:ext>
            </a:extLst>
          </p:cNvPr>
          <p:cNvSpPr/>
          <p:nvPr/>
        </p:nvSpPr>
        <p:spPr>
          <a:xfrm rot="-5400000">
            <a:off x="291134" y="1366541"/>
            <a:ext cx="673769" cy="866274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8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Input Convex Neural Networks (ICNNS)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4696" y="1417638"/>
                <a:ext cx="7494608" cy="4708525"/>
              </a:xfrm>
            </p:spPr>
            <p:txBody>
              <a:bodyPr/>
              <a:lstStyle/>
              <a:p>
                <a:r>
                  <a:rPr lang="en-US" b="1" dirty="0"/>
                  <a:t>Definition </a:t>
                </a:r>
                <a:r>
                  <a:rPr lang="en-US" dirty="0"/>
                  <a:t>Scalar-valued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convex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(note that these networks are still </a:t>
                </a:r>
                <a:r>
                  <a:rPr lang="en-US" b="1" dirty="0"/>
                  <a:t>not convex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We can efficiently </a:t>
                </a:r>
                <a:r>
                  <a:rPr lang="en-US" b="1" dirty="0"/>
                  <a:t>optimize over some inputs </a:t>
                </a:r>
                <a:r>
                  <a:rPr lang="en-US" dirty="0"/>
                  <a:t>to the network </a:t>
                </a:r>
                <a:r>
                  <a:rPr lang="en-US" b="1" dirty="0"/>
                  <a:t>given other inputs</a:t>
                </a:r>
              </a:p>
              <a:p>
                <a:r>
                  <a:rPr lang="en-US" dirty="0"/>
                  <a:t>Efficiently captures dependencies in the output space for prediction</a:t>
                </a:r>
              </a:p>
              <a:p>
                <a:r>
                  <a:rPr lang="en-US" dirty="0"/>
                  <a:t>It turns out, we don’t need very many restrictions on the network to achieve this property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696" y="1417638"/>
                <a:ext cx="7494608" cy="4708525"/>
              </a:xfrm>
              <a:blipFill>
                <a:blip r:embed="rId3"/>
                <a:stretch>
                  <a:fillRect l="-677" t="-809"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336E58-C63A-D44A-9AFE-52FC2B2A645C}"/>
              </a:ext>
            </a:extLst>
          </p:cNvPr>
          <p:cNvSpPr/>
          <p:nvPr/>
        </p:nvSpPr>
        <p:spPr>
          <a:xfrm>
            <a:off x="824697" y="1398969"/>
            <a:ext cx="7494608" cy="10548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66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22" y="274638"/>
            <a:ext cx="881662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of Optimization for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332038"/>
                <a:ext cx="8229600" cy="3730096"/>
              </a:xfrm>
            </p:spPr>
            <p:txBody>
              <a:bodyPr/>
              <a:lstStyle/>
              <a:p>
                <a:pPr/>
                <a:r>
                  <a:rPr lang="en-US" b="1" dirty="0"/>
                  <a:t>Structured prediction: </a:t>
                </a:r>
                <a:r>
                  <a:rPr lang="en-US" dirty="0"/>
                  <a:t>define a network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and predict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Data imputation: </a:t>
                </a:r>
                <a:r>
                  <a:rPr lang="en-US" dirty="0"/>
                  <a:t>build a network over only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</m:oMath>
                </a14:m>
                <a:r>
                  <a:rPr lang="en-US" dirty="0"/>
                  <a:t> populate the remaining entries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</m:acc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Continuous action reinforcement learning: </a:t>
                </a:r>
                <a:r>
                  <a:rPr lang="en-US" dirty="0"/>
                  <a:t>Represent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function 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policy becomes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332038"/>
                <a:ext cx="8229600" cy="3730096"/>
              </a:xfrm>
              <a:blipFill>
                <a:blip r:embed="rId3"/>
                <a:stretch>
                  <a:fillRect l="-772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FA349-D9AB-744A-9BF3-140A929AD65C}"/>
              </a:ext>
            </a:extLst>
          </p:cNvPr>
          <p:cNvSpPr/>
          <p:nvPr/>
        </p:nvSpPr>
        <p:spPr>
          <a:xfrm>
            <a:off x="1854486" y="1246132"/>
            <a:ext cx="5435028" cy="83099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With ICNNs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: All of these problems are convex, “easy” to solve globally</a:t>
            </a:r>
          </a:p>
        </p:txBody>
      </p:sp>
    </p:spTree>
    <p:extLst>
      <p:ext uri="{BB962C8B-B14F-4D97-AF65-F5344CB8AC3E}">
        <p14:creationId xmlns:p14="http://schemas.microsoft.com/office/powerpoint/2010/main" val="1655286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Networks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309" b="19987"/>
          <a:stretch/>
        </p:blipFill>
        <p:spPr>
          <a:xfrm>
            <a:off x="4773855" y="2571550"/>
            <a:ext cx="4098140" cy="2550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63" y="2614803"/>
            <a:ext cx="3413603" cy="1605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" y="4190482"/>
            <a:ext cx="4338541" cy="7475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380" y="284835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8640" y="3267184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Class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3655856" y="2960131"/>
                <a:ext cx="932804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charset="0"/>
                        </a:rPr>
                        <m:t>𝑓</m:t>
                      </m:r>
                      <m:r>
                        <a:rPr lang="en-US" sz="1600" i="1" dirty="0">
                          <a:latin typeface="Cambria Math" charset="0"/>
                        </a:rPr>
                        <m:t>(</m:t>
                      </m:r>
                      <m:r>
                        <a:rPr lang="en-US" sz="1600" i="1" dirty="0">
                          <a:latin typeface="Cambria Math" charset="0"/>
                        </a:rPr>
                        <m:t>𝑥</m:t>
                      </m:r>
                      <m:r>
                        <a:rPr lang="en-US" sz="1600" i="1" dirty="0">
                          <a:latin typeface="Cambria Math" charset="0"/>
                        </a:rPr>
                        <m:t>,</m:t>
                      </m:r>
                      <m:r>
                        <a:rPr lang="en-US" sz="1600" i="1" dirty="0">
                          <a:latin typeface="Cambria Math" charset="0"/>
                        </a:rPr>
                        <m:t>𝑦</m:t>
                      </m:r>
                      <m:r>
                        <a:rPr lang="en-US" sz="1600" i="1" dirty="0">
                          <a:latin typeface="Cambria Math" charset="0"/>
                        </a:rPr>
                        <m:t>;</m:t>
                      </m:r>
                      <m:r>
                        <a:rPr lang="en-US" sz="1600" i="1" dirty="0">
                          <a:latin typeface="Cambria Math" charset="0"/>
                        </a:rPr>
                        <m:t>𝜃</m:t>
                      </m:r>
                      <m:r>
                        <a:rPr lang="en-US" sz="1600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56" y="2960131"/>
                <a:ext cx="932804" cy="405851"/>
              </a:xfrm>
              <a:prstGeom prst="rect">
                <a:avLst/>
              </a:prstGeom>
              <a:blipFill rotWithShape="0">
                <a:blip r:embed="rId7"/>
                <a:stretch>
                  <a:fillRect l="-1307" r="-1241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05821" y="2706889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 Neue" charset="0"/>
                <a:ea typeface="Helvetica Neue" charset="0"/>
                <a:cs typeface="Helvetica Neue" charset="0"/>
              </a:rPr>
              <a:t>State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6053" y="3219675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 Neue" charset="0"/>
                <a:ea typeface="Helvetica Neue" charset="0"/>
                <a:cs typeface="Helvetica Neue" charset="0"/>
              </a:rPr>
              <a:t>Action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7965369" y="2825061"/>
                <a:ext cx="1172844" cy="399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charset="0"/>
                        </a:rPr>
                        <m:t>;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369" y="2825061"/>
                <a:ext cx="1172844" cy="399862"/>
              </a:xfrm>
              <a:prstGeom prst="rect">
                <a:avLst/>
              </a:prstGeom>
              <a:blipFill rotWithShape="0">
                <a:blip r:embed="rId8"/>
                <a:stretch>
                  <a:fillRect r="-625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4629875" y="1238491"/>
            <a:ext cx="0" cy="4965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A9A4A833-AE62-A94C-A928-7C1B96140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8660" y="1377432"/>
                <a:ext cx="4444822" cy="824501"/>
              </a:xfrm>
            </p:spPr>
            <p:txBody>
              <a:bodyPr/>
              <a:lstStyle/>
              <a:p>
                <a:pPr/>
                <a:r>
                  <a:rPr lang="en-US" b="1" dirty="0"/>
                  <a:t>ICNN for Q learning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A9A4A833-AE62-A94C-A928-7C1B96140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8660" y="1377432"/>
                <a:ext cx="4444822" cy="824501"/>
              </a:xfrm>
              <a:blipFill>
                <a:blip r:embed="rId9"/>
                <a:stretch>
                  <a:fillRect l="-1140" t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CAD0756-31C1-2A48-86A3-AA67976FF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838" y="1417638"/>
                <a:ext cx="4444822" cy="824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en-US" b="1" dirty="0"/>
                  <a:t>ICNN for structured prediction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CAD0756-31C1-2A48-86A3-AA67976FF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38" y="1417638"/>
                <a:ext cx="4444822" cy="824501"/>
              </a:xfrm>
              <a:prstGeom prst="rect">
                <a:avLst/>
              </a:prstGeom>
              <a:blipFill>
                <a:blip r:embed="rId10"/>
                <a:stretch>
                  <a:fillRect l="-1140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843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achieve input convexity?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</p:spPr>
            <p:txBody>
              <a:bodyPr/>
              <a:lstStyle/>
              <a:p>
                <a:r>
                  <a:rPr lang="en-US" dirty="0"/>
                  <a:t>Most networks can be “trivially” modified to </a:t>
                </a:r>
                <a:r>
                  <a:rPr lang="en-US" b="1" dirty="0"/>
                  <a:t>guarantee input convexity</a:t>
                </a:r>
              </a:p>
              <a:p>
                <a:pPr/>
                <a:r>
                  <a:rPr lang="en-US" dirty="0"/>
                  <a:t>Consider a simple </a:t>
                </a:r>
                <a:r>
                  <a:rPr lang="en-US" b="1" dirty="0"/>
                  <a:t>feedforward </a:t>
                </a:r>
                <a:r>
                  <a:rPr lang="en-US" b="1" dirty="0" err="1"/>
                  <a:t>ReLU</a:t>
                </a:r>
                <a:r>
                  <a:rPr lang="en-US" b="1" dirty="0"/>
                  <a:t> network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{0,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}, 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Proposition.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provided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non-negative for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More generally, any activation function that is convex and non-decreasing also has this property.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  <a:blipFill>
                <a:blip r:embed="rId3"/>
                <a:stretch>
                  <a:fillRect l="-898" t="-560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F47DB-4AD9-0744-A816-62F052F7E075}"/>
              </a:ext>
            </a:extLst>
          </p:cNvPr>
          <p:cNvSpPr/>
          <p:nvPr/>
        </p:nvSpPr>
        <p:spPr>
          <a:xfrm>
            <a:off x="300941" y="3472405"/>
            <a:ext cx="8484243" cy="4977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8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convexity restrictive?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957595" cy="4525963"/>
              </a:xfrm>
            </p:spPr>
            <p:txBody>
              <a:bodyPr/>
              <a:lstStyle/>
              <a:p>
                <a:r>
                  <a:rPr lang="en-US" dirty="0"/>
                  <a:t>Yes (</a:t>
                </a:r>
                <a:r>
                  <a:rPr lang="en-US" b="1" dirty="0"/>
                  <a:t>by definition</a:t>
                </a:r>
                <a:r>
                  <a:rPr lang="en-US" dirty="0"/>
                  <a:t>, the functions are restricted to be convex), but </a:t>
                </a:r>
                <a:r>
                  <a:rPr lang="en-US" b="1" dirty="0"/>
                  <a:t>not that bad</a:t>
                </a:r>
                <a:r>
                  <a:rPr lang="en-US" dirty="0"/>
                  <a:t> in practice</a:t>
                </a:r>
              </a:p>
              <a:p>
                <a:r>
                  <a:rPr lang="en-US" b="1" dirty="0"/>
                  <a:t>Proposition. ICNNs trivially subsume </a:t>
                </a:r>
                <a:r>
                  <a:rPr lang="en-US" dirty="0"/>
                  <a:t>any feedforward network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More complex convex portion </a:t>
                </a:r>
                <a:r>
                  <a:rPr lang="en-US" b="1" dirty="0"/>
                  <a:t>adds additional structure </a:t>
                </a:r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which can still be “easily” optimized over</a:t>
                </a:r>
              </a:p>
              <a:p>
                <a:r>
                  <a:rPr lang="en-US" dirty="0"/>
                  <a:t>We’ll see more evidence for this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957595" cy="4525963"/>
              </a:xfrm>
              <a:blipFill>
                <a:blip r:embed="rId3"/>
                <a:stretch>
                  <a:fillRect l="-797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04FA6-1C0B-364E-A882-F00C7F7CB94D}"/>
              </a:ext>
            </a:extLst>
          </p:cNvPr>
          <p:cNvSpPr/>
          <p:nvPr/>
        </p:nvSpPr>
        <p:spPr>
          <a:xfrm>
            <a:off x="457200" y="2569579"/>
            <a:ext cx="7158942" cy="983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achieve input convexity?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</p:spPr>
            <p:txBody>
              <a:bodyPr/>
              <a:lstStyle/>
              <a:p>
                <a:r>
                  <a:rPr lang="en-US" dirty="0"/>
                  <a:t>Most networks can be “trivially” modified to </a:t>
                </a:r>
                <a:r>
                  <a:rPr lang="en-US" b="1" dirty="0"/>
                  <a:t>guarantee input convexity</a:t>
                </a:r>
              </a:p>
              <a:p>
                <a:pPr/>
                <a:r>
                  <a:rPr lang="en-US" dirty="0"/>
                  <a:t>Consider a simple </a:t>
                </a:r>
                <a:r>
                  <a:rPr lang="en-US" b="1" dirty="0"/>
                  <a:t>feedforward </a:t>
                </a:r>
                <a:r>
                  <a:rPr lang="en-US" b="1" dirty="0" err="1"/>
                  <a:t>ReLU</a:t>
                </a:r>
                <a:r>
                  <a:rPr lang="en-US" b="1" dirty="0"/>
                  <a:t> network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{0,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}, 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Proposition.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provided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non-negative for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More generally, any activation function that is convex and non-decreasing also has this property.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  <a:blipFill>
                <a:blip r:embed="rId3"/>
                <a:stretch>
                  <a:fillRect l="-898" t="-560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F47DB-4AD9-0744-A816-62F052F7E075}"/>
              </a:ext>
            </a:extLst>
          </p:cNvPr>
          <p:cNvSpPr/>
          <p:nvPr/>
        </p:nvSpPr>
        <p:spPr>
          <a:xfrm>
            <a:off x="300941" y="3472405"/>
            <a:ext cx="8484243" cy="4977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29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ICNN Portion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66" y="1600200"/>
            <a:ext cx="7636933" cy="4525963"/>
          </a:xfrm>
        </p:spPr>
        <p:txBody>
          <a:bodyPr/>
          <a:lstStyle/>
          <a:p>
            <a:r>
              <a:rPr lang="en-US" dirty="0"/>
              <a:t>Our Contribution: Input Convex Neural Networks</a:t>
            </a:r>
          </a:p>
          <a:p>
            <a:r>
              <a:rPr lang="en-US" dirty="0"/>
              <a:t>Challenges: Inference and Learning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Synthetic</a:t>
            </a:r>
          </a:p>
          <a:p>
            <a:pPr lvl="1"/>
            <a:r>
              <a:rPr lang="en-US" dirty="0"/>
              <a:t>Multi-label Classification</a:t>
            </a:r>
          </a:p>
          <a:p>
            <a:pPr lvl="1"/>
            <a:r>
              <a:rPr lang="en-US" dirty="0"/>
              <a:t>Image Completion</a:t>
            </a:r>
          </a:p>
          <a:p>
            <a:pPr lvl="1"/>
            <a:r>
              <a:rPr lang="en-US" dirty="0"/>
              <a:t>Continuous–Action Q-Learning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0477B96-A276-A54E-9A43-C0771C50CE82}"/>
              </a:ext>
            </a:extLst>
          </p:cNvPr>
          <p:cNvSpPr/>
          <p:nvPr/>
        </p:nvSpPr>
        <p:spPr>
          <a:xfrm rot="-5400000">
            <a:off x="291135" y="2077743"/>
            <a:ext cx="673769" cy="866274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75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for ICNNs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C81E3AC-9248-DC44-8728-18AFBF3EE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b="1" dirty="0"/>
                  <a:t>Inference: </a:t>
                </a:r>
                <a:r>
                  <a:rPr lang="en-US" dirty="0"/>
                  <a:t>how do we efficiently perform the optimization?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;</m:t>
                      </m:r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Learning: </a:t>
                </a:r>
                <a:r>
                  <a:rPr lang="en-US" dirty="0"/>
                  <a:t>How do we train the network (find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) such that it gives good predictions?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C81E3AC-9248-DC44-8728-18AFBF3EE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77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961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2326"/>
            <a:ext cx="8229600" cy="1143000"/>
          </a:xfrm>
        </p:spPr>
        <p:txBody>
          <a:bodyPr/>
          <a:lstStyle/>
          <a:p>
            <a:r>
              <a:rPr lang="en-US" dirty="0"/>
              <a:t>Inference in ICNNs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0228"/>
                <a:ext cx="8229600" cy="55461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theory, inference in ICNNs is </a:t>
                </a:r>
                <a:r>
                  <a:rPr lang="en-US" b="1" dirty="0"/>
                  <a:t>just a linear program</a:t>
                </a:r>
                <a:br>
                  <a:rPr lang="en-US" b="1" dirty="0"/>
                </a:br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m:rPr>
                          <m:nor/>
                        </m:rPr>
                        <a:rPr lang="en-US" smtClean="0"/>
                        <m:t>s</m:t>
                      </m:r>
                      <m:r>
                        <m:rPr>
                          <m:nor/>
                        </m:rPr>
                        <a:rPr lang="en-US" smtClean="0"/>
                        <m:t>.</m:t>
                      </m:r>
                      <m:r>
                        <m:rPr>
                          <m:nor/>
                        </m:rPr>
                        <a:rPr lang="en-US" smtClean="0"/>
                        <m:t>t</m:t>
                      </m:r>
                      <m:r>
                        <m:rPr>
                          <m:nor/>
                        </m:rPr>
                        <a:rPr lang="en-US" smtClean="0"/>
                        <m:t>.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≥0  </m:t>
                      </m:r>
                      <m:r>
                        <m:rPr>
                          <m:nor/>
                        </m:rPr>
                        <a:rPr lang="en-US" smtClean="0"/>
                        <m:t>for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program has </a:t>
                </a:r>
                <a:r>
                  <a:rPr lang="en-US" b="1" dirty="0"/>
                  <a:t>as many variables as hidden units </a:t>
                </a:r>
                <a:r>
                  <a:rPr lang="en-US" dirty="0"/>
                  <a:t>in the network, exact solution methods require that we invert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matrices</a:t>
                </a:r>
              </a:p>
              <a:p>
                <a:r>
                  <a:rPr lang="en-US" dirty="0"/>
                  <a:t>Instead, exploit the fact that we can easily compute the gradient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(this is just </a:t>
                </a:r>
                <a:r>
                  <a:rPr lang="en-US" b="1" dirty="0"/>
                  <a:t>backprop</a:t>
                </a:r>
                <a:r>
                  <a:rPr lang="en-US" dirty="0"/>
                  <a:t>), and </a:t>
                </a:r>
                <a:r>
                  <a:rPr lang="en-US" b="1" dirty="0"/>
                  <a:t>optimize using gradient-based methods</a:t>
                </a:r>
              </a:p>
              <a:p>
                <a:r>
                  <a:rPr lang="en-US" dirty="0"/>
                  <a:t>We found that the </a:t>
                </a:r>
                <a:r>
                  <a:rPr lang="en-US" b="1" dirty="0"/>
                  <a:t>bundle method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(defined on the next slide) </a:t>
                </a:r>
                <a:r>
                  <a:rPr lang="en-US" dirty="0"/>
                  <a:t>performs better than gradient descent in some cases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0228"/>
                <a:ext cx="8229600" cy="5546122"/>
              </a:xfrm>
              <a:blipFill>
                <a:blip r:embed="rId3"/>
                <a:stretch>
                  <a:fillRect l="-772" t="-685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3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with the Bundle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Repeatedly </a:t>
                </a:r>
                <a:r>
                  <a:rPr lang="en-US" b="1" dirty="0"/>
                  <a:t>minimize a lower bound </a:t>
                </a:r>
                <a:r>
                  <a:rPr lang="en-US" dirty="0"/>
                  <a:t>on the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Uses convexity </a:t>
                </a:r>
                <a:r>
                  <a:rPr lang="en-US" dirty="0"/>
                  <a:t>to minimize more quickly than gradient descent</a:t>
                </a:r>
              </a:p>
              <a:p>
                <a:pPr/>
                <a:r>
                  <a:rPr lang="en-US" b="1" dirty="0"/>
                  <a:t>Boundary constraints </a:t>
                </a:r>
                <a:r>
                  <a:rPr lang="en-US" dirty="0"/>
                  <a:t>are difficult, so we actually use an entropy penalty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402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971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971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ICNN Learning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D18CC73-01B8-2240-9C0E-3DBC7684A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dirty="0"/>
                  <a:t>Two possibilities for training networks</a:t>
                </a:r>
              </a:p>
              <a:p>
                <a:r>
                  <a:rPr lang="en-US" dirty="0"/>
                  <a:t>1. </a:t>
                </a:r>
                <a:r>
                  <a:rPr lang="en-US" b="1" dirty="0"/>
                  <a:t>Max-margin structured prediction</a:t>
                </a:r>
                <a:r>
                  <a:rPr lang="en-US" dirty="0"/>
                  <a:t>: enforce constraint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b="0" dirty="0"/>
                  <a:t>Common structured prediction approach</a:t>
                </a:r>
              </a:p>
              <a:p>
                <a:pPr lvl="1"/>
                <a:r>
                  <a:rPr lang="en-US" dirty="0"/>
                  <a:t>Margin-scaling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can be finicky</a:t>
                </a:r>
                <a:endParaRPr lang="en-US" b="0" dirty="0"/>
              </a:p>
              <a:p>
                <a:r>
                  <a:rPr lang="en-US" dirty="0"/>
                  <a:t>2. </a:t>
                </a:r>
                <a:r>
                  <a:rPr lang="en-US" b="1" dirty="0" err="1"/>
                  <a:t>Argmin</a:t>
                </a:r>
                <a:r>
                  <a:rPr lang="en-US" dirty="0"/>
                  <a:t> </a:t>
                </a:r>
                <a:r>
                  <a:rPr lang="en-US" b="1" dirty="0"/>
                  <a:t>differentiation</a:t>
                </a:r>
                <a:r>
                  <a:rPr lang="en-US" dirty="0"/>
                  <a:t>, directly compute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Can be approximated by unrolling an optimization procedure</a:t>
                </a:r>
              </a:p>
              <a:p>
                <a:pPr lvl="1"/>
                <a:r>
                  <a:rPr lang="en-US" dirty="0"/>
                  <a:t>Plays nicely with bundle method and approximate optimization</a:t>
                </a:r>
              </a:p>
              <a:p>
                <a:pPr lvl="1"/>
                <a:r>
                  <a:rPr lang="en-US" dirty="0"/>
                  <a:t>May require some differential calculus (nothing too nasty)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D18CC73-01B8-2240-9C0E-3DBC7684A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77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492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ICNN Portion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66" y="1600200"/>
            <a:ext cx="7636933" cy="4525963"/>
          </a:xfrm>
        </p:spPr>
        <p:txBody>
          <a:bodyPr/>
          <a:lstStyle/>
          <a:p>
            <a:r>
              <a:rPr lang="en-US" dirty="0"/>
              <a:t>Our Contribution: Input Convex Neural Networks</a:t>
            </a:r>
          </a:p>
          <a:p>
            <a:r>
              <a:rPr lang="en-US" dirty="0"/>
              <a:t>Challenges: Inference and Learning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Synthetic</a:t>
            </a:r>
          </a:p>
          <a:p>
            <a:pPr lvl="1"/>
            <a:r>
              <a:rPr lang="en-US" dirty="0"/>
              <a:t>Multi-label Classification</a:t>
            </a:r>
          </a:p>
          <a:p>
            <a:pPr lvl="1"/>
            <a:r>
              <a:rPr lang="en-US" dirty="0"/>
              <a:t>Image Completion</a:t>
            </a:r>
          </a:p>
          <a:p>
            <a:pPr lvl="1"/>
            <a:r>
              <a:rPr lang="en-US" dirty="0"/>
              <a:t>Continuous–Action Q-Learning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0477B96-A276-A54E-9A43-C0771C50CE82}"/>
              </a:ext>
            </a:extLst>
          </p:cNvPr>
          <p:cNvSpPr/>
          <p:nvPr/>
        </p:nvSpPr>
        <p:spPr>
          <a:xfrm rot="-5400000">
            <a:off x="291136" y="2677184"/>
            <a:ext cx="673769" cy="866274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482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9016"/>
            <a:ext cx="8229600" cy="1143000"/>
          </a:xfrm>
        </p:spPr>
        <p:txBody>
          <a:bodyPr/>
          <a:lstStyle/>
          <a:p>
            <a:r>
              <a:rPr lang="en-US" dirty="0"/>
              <a:t>Results: toy example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3990D08-73ED-C74F-AD25-BC6C089D5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97" y="879676"/>
            <a:ext cx="8594203" cy="5359078"/>
          </a:xfrm>
        </p:spPr>
        <p:txBody>
          <a:bodyPr/>
          <a:lstStyle/>
          <a:p>
            <a:r>
              <a:rPr lang="en-US" dirty="0"/>
              <a:t>Partially input convex neural network trained to </a:t>
            </a:r>
            <a:r>
              <a:rPr lang="en-US" b="1" dirty="0"/>
              <a:t>classify points in 2D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point to remember from this: </a:t>
            </a:r>
            <a:r>
              <a:rPr lang="en-US" b="1" dirty="0"/>
              <a:t>convex energy function does </a:t>
            </a:r>
            <a:r>
              <a:rPr lang="en-US" b="1" i="1" dirty="0"/>
              <a:t>not</a:t>
            </a:r>
            <a:r>
              <a:rPr lang="en-US" b="1" dirty="0"/>
              <a:t> imply a convex decision boundary</a:t>
            </a:r>
            <a:r>
              <a:rPr lang="en-US" dirty="0"/>
              <a:t>; </a:t>
            </a:r>
            <a:r>
              <a:rPr lang="en-US" dirty="0" err="1"/>
              <a:t>argmin</a:t>
            </a:r>
            <a:r>
              <a:rPr lang="en-US" dirty="0"/>
              <a:t> operator is a powerful one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4E3E07-573C-7145-BBC6-DA0DBED0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73" y="3356903"/>
            <a:ext cx="6310415" cy="2109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7D5D918-7041-FA4E-A883-C1035C165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5641" y="1308291"/>
                <a:ext cx="4444822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7D5D918-7041-FA4E-A883-C1035C165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41" y="1308291"/>
                <a:ext cx="4444822" cy="516285"/>
              </a:xfrm>
              <a:prstGeom prst="rect">
                <a:avLst/>
              </a:prstGeom>
              <a:blipFill>
                <a:blip r:embed="rId4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2ADFF633-EE0D-6740-B151-C53E4046E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250" y="1668825"/>
            <a:ext cx="3413603" cy="16052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2B48C8-B63B-DA45-B83E-A35CEDAFC7F3}"/>
              </a:ext>
            </a:extLst>
          </p:cNvPr>
          <p:cNvSpPr txBox="1"/>
          <p:nvPr/>
        </p:nvSpPr>
        <p:spPr>
          <a:xfrm>
            <a:off x="2226549" y="185416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09A6A3-81B6-CA49-B716-E6F3FF7FE61F}"/>
              </a:ext>
            </a:extLst>
          </p:cNvPr>
          <p:cNvSpPr txBox="1"/>
          <p:nvPr/>
        </p:nvSpPr>
        <p:spPr>
          <a:xfrm>
            <a:off x="1669415" y="2430671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Class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77F174FF-7238-5D48-991A-E27D3E1484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5226" y="2376239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77F174FF-7238-5D48-991A-E27D3E148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226" y="2376239"/>
                <a:ext cx="1270471" cy="405851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5243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285"/>
            <a:ext cx="8229600" cy="1143000"/>
          </a:xfrm>
        </p:spPr>
        <p:txBody>
          <a:bodyPr/>
          <a:lstStyle/>
          <a:p>
            <a:r>
              <a:rPr lang="en-US" dirty="0"/>
              <a:t>Results: multi-label classification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B181E67-BCE4-3340-A31B-04171C00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81" y="1098326"/>
            <a:ext cx="8834034" cy="2350477"/>
          </a:xfrm>
        </p:spPr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Predict tags for </a:t>
            </a:r>
            <a:r>
              <a:rPr lang="en-US" dirty="0" err="1"/>
              <a:t>bibtex</a:t>
            </a:r>
            <a:r>
              <a:rPr lang="en-US" dirty="0"/>
              <a:t> entries from bag of words features</a:t>
            </a:r>
          </a:p>
          <a:p>
            <a:r>
              <a:rPr lang="en-US" dirty="0"/>
              <a:t>Used in Belanger and McCallum, 2016: Structured Prediction Energy Networks</a:t>
            </a:r>
          </a:p>
          <a:p>
            <a:r>
              <a:rPr lang="en-US" b="1" dirty="0"/>
              <a:t>ICNNs almost recover the same performance as SPENs despite the convexity restrictions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02F36B8-5BC8-B24F-8BDD-7F945BC87B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59147" y="4038421"/>
          <a:ext cx="3780840" cy="1560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9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Method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Test Macro-F1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NN (Baseline)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0.396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SPEN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0.422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ICNN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0.415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3F76E68-77C6-854C-860D-7D820C30D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481" y="3690610"/>
                <a:ext cx="4444822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3F76E68-77C6-854C-860D-7D820C30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81" y="3690610"/>
                <a:ext cx="4444822" cy="516285"/>
              </a:xfrm>
              <a:prstGeom prst="rect">
                <a:avLst/>
              </a:prstGeom>
              <a:blipFill>
                <a:blip r:embed="rId3"/>
                <a:stretch>
                  <a:fillRect t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7E1D932-6267-1147-BC07-67B532FC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82" y="4341250"/>
            <a:ext cx="3413603" cy="16052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C1072C-236A-5844-ACAC-0EB01589B03B}"/>
              </a:ext>
            </a:extLst>
          </p:cNvPr>
          <p:cNvSpPr txBox="1"/>
          <p:nvPr/>
        </p:nvSpPr>
        <p:spPr>
          <a:xfrm>
            <a:off x="114481" y="4526585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622DCD-EC4E-6D45-8387-31CD1353F96F}"/>
              </a:ext>
            </a:extLst>
          </p:cNvPr>
          <p:cNvSpPr txBox="1"/>
          <p:nvPr/>
        </p:nvSpPr>
        <p:spPr>
          <a:xfrm>
            <a:off x="32820" y="5002562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Class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87F529E8-C89F-494A-9F37-1E2C00DDC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9744" y="4631436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87F529E8-C89F-494A-9F37-1E2C00DD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44" y="4631436"/>
                <a:ext cx="1270471" cy="405851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ABDF66-5A6F-6F49-842F-7E626F9CFE48}"/>
              </a:ext>
            </a:extLst>
          </p:cNvPr>
          <p:cNvSpPr txBox="1">
            <a:spLocks/>
          </p:cNvSpPr>
          <p:nvPr/>
        </p:nvSpPr>
        <p:spPr>
          <a:xfrm>
            <a:off x="7049567" y="3690610"/>
            <a:ext cx="2017181" cy="516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(Higher = Better)</a:t>
            </a:r>
          </a:p>
        </p:txBody>
      </p:sp>
    </p:spTree>
    <p:extLst>
      <p:ext uri="{BB962C8B-B14F-4D97-AF65-F5344CB8AC3E}">
        <p14:creationId xmlns:p14="http://schemas.microsoft.com/office/powerpoint/2010/main" val="4028395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586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Results: image completion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2C482DC-6122-C749-B5FA-260FBEB7D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9838"/>
            <a:ext cx="8229600" cy="2304130"/>
          </a:xfrm>
        </p:spPr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Predict the left side of the image given the right side. Used in Poon and </a:t>
            </a:r>
            <a:r>
              <a:rPr lang="en-US" dirty="0" err="1"/>
              <a:t>Domingos</a:t>
            </a:r>
            <a:r>
              <a:rPr lang="en-US" dirty="0"/>
              <a:t> 2011; Sum-Product Networks</a:t>
            </a:r>
          </a:p>
          <a:p>
            <a:r>
              <a:rPr lang="en-US" b="1" dirty="0"/>
              <a:t>ICNN: </a:t>
            </a:r>
            <a:r>
              <a:rPr lang="en-US" dirty="0"/>
              <a:t>DQN-like network over both input and output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08A684-23FE-5443-8894-63304192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70" y="3063968"/>
            <a:ext cx="2767340" cy="2329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DEFA29BA-1FD4-924B-9BA0-1F3A77B5E7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428" y="2417133"/>
                <a:ext cx="3206187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DEFA29BA-1FD4-924B-9BA0-1F3A77B5E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428" y="2417133"/>
                <a:ext cx="3206187" cy="516285"/>
              </a:xfrm>
              <a:prstGeom prst="rect">
                <a:avLst/>
              </a:prstGeom>
              <a:blipFill>
                <a:blip r:embed="rId4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BB48F71B-BBEB-854C-8C5D-6659AB69D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838" y="2834076"/>
            <a:ext cx="3413603" cy="16052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8CBC2B-8A30-E543-A977-AE3BE91AADC0}"/>
              </a:ext>
            </a:extLst>
          </p:cNvPr>
          <p:cNvSpPr txBox="1"/>
          <p:nvPr/>
        </p:nvSpPr>
        <p:spPr>
          <a:xfrm>
            <a:off x="226446" y="2933418"/>
            <a:ext cx="1210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(Given) Right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Face Half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D3349B-D40C-5F4D-A099-7C376150E50F}"/>
              </a:ext>
            </a:extLst>
          </p:cNvPr>
          <p:cNvSpPr txBox="1"/>
          <p:nvPr/>
        </p:nvSpPr>
        <p:spPr>
          <a:xfrm>
            <a:off x="58838" y="3554876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(Predicted) Left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Face Half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16EF894-0F30-F149-89F8-35846B87E5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8814" y="3566451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16EF894-0F30-F149-89F8-35846B87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14" y="3566451"/>
                <a:ext cx="1270471" cy="405851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C2AE6D68-7E26-054E-9E22-077DC327B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006" y="2874287"/>
            <a:ext cx="349692" cy="6139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3C46475-EAB4-CA48-8CC0-BE9EBE059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324" y="3482843"/>
            <a:ext cx="313145" cy="6427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7C0854-8075-5248-A323-DD94AB3CF6B3}"/>
              </a:ext>
            </a:extLst>
          </p:cNvPr>
          <p:cNvSpPr txBox="1"/>
          <p:nvPr/>
        </p:nvSpPr>
        <p:spPr>
          <a:xfrm>
            <a:off x="6416547" y="2767766"/>
            <a:ext cx="2380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ICNN Test Set Completions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6DFE2B-5B5C-FB40-9AA1-3F141B616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79" y="4562613"/>
            <a:ext cx="4348169" cy="17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6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769" y="-26184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Input Convex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569" y="884333"/>
            <a:ext cx="6400800" cy="1143001"/>
          </a:xfrm>
        </p:spPr>
        <p:txBody>
          <a:bodyPr>
            <a:normAutofit/>
          </a:bodyPr>
          <a:lstStyle/>
          <a:p>
            <a:r>
              <a:rPr lang="en-US" b="1" dirty="0"/>
              <a:t>Brandon Amos     </a:t>
            </a:r>
            <a:r>
              <a:rPr lang="en-US" dirty="0"/>
              <a:t>Lei Xu    J. Zico Kolter</a:t>
            </a:r>
            <a:br>
              <a:rPr lang="en-US" dirty="0"/>
            </a:br>
            <a:r>
              <a:rPr lang="en-US" dirty="0"/>
              <a:t>Carnegie Mellon University</a:t>
            </a:r>
            <a:br>
              <a:rPr lang="en-US" dirty="0"/>
            </a:br>
            <a:r>
              <a:rPr lang="en-US" dirty="0"/>
              <a:t>School of Computer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8269" y="5902460"/>
            <a:ext cx="6245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The full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TensorFlow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 source code to reproduce all of our experiments is available online at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  <a:hlinkClick r:id="rId3"/>
              </a:rPr>
              <a:t>https://github.com/locuslab/icnn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997704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5656825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3168" y="2233180"/>
            <a:ext cx="7718612" cy="360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Contribution: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Convex Neural Networks</a:t>
            </a:r>
          </a:p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 and Learning</a:t>
            </a:r>
          </a:p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Experiments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Synthetic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Multi-label Classification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Completion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Continuous–Action Q-Learning</a:t>
            </a:r>
          </a:p>
        </p:txBody>
      </p:sp>
      <p:pic>
        <p:nvPicPr>
          <p:cNvPr id="11" name="Picture 1" descr="page1image2929280">
            <a:extLst>
              <a:ext uri="{FF2B5EF4-FFF2-40B4-BE49-F238E27FC236}">
                <a16:creationId xmlns:a16="http://schemas.microsoft.com/office/drawing/2014/main" id="{42ABB31D-9256-A84A-AC2D-D42F666A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91" y="6026000"/>
            <a:ext cx="346278" cy="33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25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0961"/>
            <a:ext cx="8229600" cy="1143000"/>
          </a:xfrm>
        </p:spPr>
        <p:txBody>
          <a:bodyPr/>
          <a:lstStyle/>
          <a:p>
            <a:r>
              <a:rPr lang="en-US" dirty="0"/>
              <a:t>Is convexity restrictive?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2"/>
                <a:ext cx="7957595" cy="4525963"/>
              </a:xfrm>
            </p:spPr>
            <p:txBody>
              <a:bodyPr/>
              <a:lstStyle/>
              <a:p>
                <a:r>
                  <a:rPr lang="en-US" dirty="0"/>
                  <a:t>Yes (</a:t>
                </a:r>
                <a:r>
                  <a:rPr lang="en-US" b="1" dirty="0"/>
                  <a:t>by definition</a:t>
                </a:r>
                <a:r>
                  <a:rPr lang="en-US" dirty="0"/>
                  <a:t>, the functions are restricted to be convex), but </a:t>
                </a:r>
                <a:r>
                  <a:rPr lang="en-US" b="1" dirty="0"/>
                  <a:t>not that bad</a:t>
                </a:r>
                <a:r>
                  <a:rPr lang="en-US" dirty="0"/>
                  <a:t> in practice</a:t>
                </a:r>
              </a:p>
              <a:p>
                <a:r>
                  <a:rPr lang="en-US" b="1" dirty="0"/>
                  <a:t>Proposition. ICNNs trivially subsume </a:t>
                </a:r>
                <a:r>
                  <a:rPr lang="en-US" dirty="0"/>
                  <a:t>any feedforward network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More complex convex portion </a:t>
                </a:r>
                <a:r>
                  <a:rPr lang="en-US" b="1" dirty="0"/>
                  <a:t>adds additional structure </a:t>
                </a:r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which can still be “easily” optimized over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2"/>
                <a:ext cx="7957595" cy="4525963"/>
              </a:xfrm>
              <a:blipFill>
                <a:blip r:embed="rId3"/>
                <a:stretch>
                  <a:fillRect l="-797" t="-560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04FA6-1C0B-364E-A882-F00C7F7CB94D}"/>
              </a:ext>
            </a:extLst>
          </p:cNvPr>
          <p:cNvSpPr/>
          <p:nvPr/>
        </p:nvSpPr>
        <p:spPr>
          <a:xfrm>
            <a:off x="457200" y="1722910"/>
            <a:ext cx="7158942" cy="983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5">
            <a:extLst>
              <a:ext uri="{FF2B5EF4-FFF2-40B4-BE49-F238E27FC236}">
                <a16:creationId xmlns:a16="http://schemas.microsoft.com/office/drawing/2014/main" id="{CB0E8AEE-897D-0943-9CB5-19F5A67B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2" y="4009978"/>
            <a:ext cx="5020185" cy="1678197"/>
          </a:xfrm>
          <a:prstGeom prst="rect">
            <a:avLst/>
          </a:prstGeom>
        </p:spPr>
      </p:pic>
      <p:pic>
        <p:nvPicPr>
          <p:cNvPr id="9" name="Picture 24">
            <a:extLst>
              <a:ext uri="{FF2B5EF4-FFF2-40B4-BE49-F238E27FC236}">
                <a16:creationId xmlns:a16="http://schemas.microsoft.com/office/drawing/2014/main" id="{1D570384-34E0-644F-A890-FA63C22E0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458" y="3703244"/>
            <a:ext cx="2767340" cy="23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9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82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9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Today’s Machine Learning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32" y="2015764"/>
            <a:ext cx="8323730" cy="759934"/>
          </a:xfrm>
        </p:spPr>
        <p:txBody>
          <a:bodyPr>
            <a:normAutofit/>
          </a:bodyPr>
          <a:lstStyle/>
          <a:p>
            <a:r>
              <a:rPr lang="en-US" sz="1800" b="1" dirty="0"/>
              <a:t>Current Primitive Operations: </a:t>
            </a:r>
            <a:r>
              <a:rPr lang="en-US" sz="1800" dirty="0"/>
              <a:t>Linear maps, convolutions, activation functions, random sampling, simple projections (e.g. onto the simplex or </a:t>
            </a:r>
            <a:r>
              <a:rPr lang="en-US" sz="1800" dirty="0" err="1"/>
              <a:t>Birkhoff</a:t>
            </a:r>
            <a:r>
              <a:rPr lang="en-US" sz="1800" dirty="0"/>
              <a:t> polytope)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D987BF-A1CC-4B43-97CA-29C607A94E17}"/>
              </a:ext>
            </a:extLst>
          </p:cNvPr>
          <p:cNvSpPr/>
          <p:nvPr/>
        </p:nvSpPr>
        <p:spPr>
          <a:xfrm>
            <a:off x="945170" y="1151813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lot of data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95A4771-CCF6-3F44-9152-1F8A567182A2}"/>
              </a:ext>
            </a:extLst>
          </p:cNvPr>
          <p:cNvSpPr/>
          <p:nvPr/>
        </p:nvSpPr>
        <p:spPr>
          <a:xfrm>
            <a:off x="2405431" y="1294688"/>
            <a:ext cx="510209" cy="285750"/>
          </a:xfrm>
          <a:prstGeom prst="right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38B27-64BE-6243-AAAD-E833EF3E7A15}"/>
              </a:ext>
            </a:extLst>
          </p:cNvPr>
          <p:cNvSpPr/>
          <p:nvPr/>
        </p:nvSpPr>
        <p:spPr>
          <a:xfrm>
            <a:off x="2991840" y="1151813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80EE3C-00BD-D148-A4A3-B92F671912BD}"/>
              </a:ext>
            </a:extLst>
          </p:cNvPr>
          <p:cNvSpPr/>
          <p:nvPr/>
        </p:nvSpPr>
        <p:spPr>
          <a:xfrm>
            <a:off x="4452101" y="1294688"/>
            <a:ext cx="510209" cy="285750"/>
          </a:xfrm>
          <a:prstGeom prst="right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2F313-F101-2A48-92F2-7A9EEE485E66}"/>
              </a:ext>
            </a:extLst>
          </p:cNvPr>
          <p:cNvSpPr/>
          <p:nvPr/>
        </p:nvSpPr>
        <p:spPr>
          <a:xfrm>
            <a:off x="5038510" y="1151813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722F2F-602F-214A-9AE4-5B2EE1B99FEC}"/>
              </a:ext>
            </a:extLst>
          </p:cNvPr>
          <p:cNvSpPr txBox="1">
            <a:spLocks/>
          </p:cNvSpPr>
          <p:nvPr/>
        </p:nvSpPr>
        <p:spPr>
          <a:xfrm>
            <a:off x="457200" y="3971985"/>
            <a:ext cx="8229600" cy="2088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1800" dirty="0"/>
              <a:t>Black-box neural networks don’t work everywhere and when they fail, task-specific domain knowledge can provide useful modeling priors</a:t>
            </a:r>
          </a:p>
          <a:p>
            <a:pPr>
              <a:buSzPct val="100000"/>
            </a:pPr>
            <a:r>
              <a:rPr lang="en-US" sz="1800" dirty="0"/>
              <a:t>My work mostly focuses on ways to </a:t>
            </a:r>
            <a:r>
              <a:rPr lang="en-US" sz="1800" b="1" dirty="0"/>
              <a:t>use optimization to inject domain knowledge into the modeling process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1D2E4B5-D695-B248-9014-70369519EE1F}"/>
              </a:ext>
            </a:extLst>
          </p:cNvPr>
          <p:cNvSpPr txBox="1">
            <a:spLocks/>
          </p:cNvSpPr>
          <p:nvPr/>
        </p:nvSpPr>
        <p:spPr>
          <a:xfrm>
            <a:off x="94129" y="3159278"/>
            <a:ext cx="8887233" cy="736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3400" dirty="0"/>
              <a:t>How can the modeling part be improved?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E0D74CA-F0A7-7C46-B78D-97B6E72A0530}"/>
              </a:ext>
            </a:extLst>
          </p:cNvPr>
          <p:cNvSpPr/>
          <p:nvPr/>
        </p:nvSpPr>
        <p:spPr>
          <a:xfrm rot="5400000">
            <a:off x="4615926" y="-2192689"/>
            <a:ext cx="436604" cy="8294268"/>
          </a:xfrm>
          <a:prstGeom prst="leftBrace">
            <a:avLst>
              <a:gd name="adj1" fmla="val 8333"/>
              <a:gd name="adj2" fmla="val 640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02E49C-3473-594E-9849-EB53D9B4BB99}"/>
              </a:ext>
            </a:extLst>
          </p:cNvPr>
          <p:cNvCxnSpPr>
            <a:cxnSpLocks/>
          </p:cNvCxnSpPr>
          <p:nvPr/>
        </p:nvCxnSpPr>
        <p:spPr>
          <a:xfrm>
            <a:off x="12809" y="3107996"/>
            <a:ext cx="91311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15FE3B8-4F4D-E74D-B0BB-9624DE056981}"/>
              </a:ext>
            </a:extLst>
          </p:cNvPr>
          <p:cNvSpPr/>
          <p:nvPr/>
        </p:nvSpPr>
        <p:spPr>
          <a:xfrm>
            <a:off x="6476663" y="1286448"/>
            <a:ext cx="510209" cy="285750"/>
          </a:xfrm>
          <a:prstGeom prst="right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4559C8-EF51-414D-A842-8C50B9E59757}"/>
              </a:ext>
            </a:extLst>
          </p:cNvPr>
          <p:cNvSpPr/>
          <p:nvPr/>
        </p:nvSpPr>
        <p:spPr>
          <a:xfrm>
            <a:off x="7085180" y="1147158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14116-88FD-6546-A1B4-CFD06B274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3996E-C141-B84E-A0DD-CC7EBA969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5" y="6356349"/>
            <a:ext cx="4467823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331D5-86E6-064B-ACEA-26BBDACA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4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95419</TotalTime>
  <Words>3216</Words>
  <Application>Microsoft Macintosh PowerPoint</Application>
  <PresentationFormat>Presentación en pantalla (4:3)</PresentationFormat>
  <Paragraphs>701</Paragraphs>
  <Slides>69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80" baseType="lpstr">
      <vt:lpstr>Arial</vt:lpstr>
      <vt:lpstr>Calibri</vt:lpstr>
      <vt:lpstr>Cambria Math</vt:lpstr>
      <vt:lpstr>CMU Typewriter Text</vt:lpstr>
      <vt:lpstr>Helvetica Neue</vt:lpstr>
      <vt:lpstr>Helvetica Neue Bold Condensed</vt:lpstr>
      <vt:lpstr>Helvetica Neue Light</vt:lpstr>
      <vt:lpstr>Lucida Grande</vt:lpstr>
      <vt:lpstr>Menlo</vt:lpstr>
      <vt:lpstr>Wingdings</vt:lpstr>
      <vt:lpstr>Office Theme</vt:lpstr>
      <vt:lpstr>Presentación de PowerPoint</vt:lpstr>
      <vt:lpstr>My Ph.D. Contributions</vt:lpstr>
      <vt:lpstr>This Talk</vt:lpstr>
      <vt:lpstr>Input Convex Neural Networks</vt:lpstr>
      <vt:lpstr>Presentación de PowerPoint</vt:lpstr>
      <vt:lpstr>How to achieve input convexity?</vt:lpstr>
      <vt:lpstr>Is convexity restrictive?</vt:lpstr>
      <vt:lpstr>Overview for the remainder of this talk</vt:lpstr>
      <vt:lpstr>Today’s Machine Learning Systems</vt:lpstr>
      <vt:lpstr>Optimization and Machine Learning</vt:lpstr>
      <vt:lpstr>Why is optimization a useful primitive operation in learning systems?</vt:lpstr>
      <vt:lpstr>Convex optimization viewpoint of standard layers</vt:lpstr>
      <vt:lpstr>OptNet Application: Modeling Constraints</vt:lpstr>
      <vt:lpstr>The OptNet Layer</vt:lpstr>
      <vt:lpstr>Differentiating a quadratic argmin</vt:lpstr>
      <vt:lpstr>Implicitly differentiating the KKT conditions</vt:lpstr>
      <vt:lpstr>A Simple Application: Sudoku</vt:lpstr>
      <vt:lpstr>OptNet Learns Sudoku</vt:lpstr>
      <vt:lpstr>Overview for the remainder of this talk</vt:lpstr>
      <vt:lpstr>Should RL policies have a system dynamics model or not?</vt:lpstr>
      <vt:lpstr>Combining model-based and model-free RL</vt:lpstr>
      <vt:lpstr>Our Approach: Model Predictive Control</vt:lpstr>
      <vt:lpstr>Our Approach: Model Predictive Control</vt:lpstr>
      <vt:lpstr>Model Predictive Control with SQP</vt:lpstr>
      <vt:lpstr>LQR, KKT Systems, and Differentiation</vt:lpstr>
      <vt:lpstr>LQR, KKT Systems, and Differentiation</vt:lpstr>
      <vt:lpstr>A Differentiable MPC Module</vt:lpstr>
      <vt:lpstr>Imitation learning with a linear model</vt:lpstr>
      <vt:lpstr>Simple Pendulum Control</vt:lpstr>
      <vt:lpstr>Imitation learning with the pendulum/cartpole</vt:lpstr>
      <vt:lpstr>Optimizing the task loss is often better than SysID in the unrealizable case</vt:lpstr>
      <vt:lpstr>A PyTorch MPC Solver</vt:lpstr>
      <vt:lpstr>Overview for the remainder of this talk</vt:lpstr>
      <vt:lpstr>Extensions</vt:lpstr>
      <vt:lpstr>Overview for the remainder of this talk</vt:lpstr>
      <vt:lpstr>Background: cvxpy</vt:lpstr>
      <vt:lpstr>Hand-Implementing Optimization Layers is Non-Trivial</vt:lpstr>
      <vt:lpstr>Why should practicioners care?</vt:lpstr>
      <vt:lpstr>A new way of rapidly prototyping optimization layers</vt:lpstr>
      <vt:lpstr>Full source code example: OptNet QP</vt:lpstr>
      <vt:lpstr>Full source code example: The sigmoid</vt:lpstr>
      <vt:lpstr>OptNet Application: Modeling Constraints</vt:lpstr>
      <vt:lpstr>Full source code example: Constraint modeling</vt:lpstr>
      <vt:lpstr> What’s going on behind the scenes?</vt:lpstr>
      <vt:lpstr>Cone Program Differentiation</vt:lpstr>
      <vt:lpstr>Closing Thoughts And Future Directions</vt:lpstr>
      <vt:lpstr>Closing Thoughts And Future Directions</vt:lpstr>
      <vt:lpstr>Presentación de PowerPoint</vt:lpstr>
      <vt:lpstr>Extra Slides</vt:lpstr>
      <vt:lpstr>Optimization-Based Inference</vt:lpstr>
      <vt:lpstr>Structured prediction models nicely capture dependencies in the output space</vt:lpstr>
      <vt:lpstr>Energy-based models have historically been used for many tasks</vt:lpstr>
      <vt:lpstr>Optimization-Based Inference</vt:lpstr>
      <vt:lpstr>ICNN Portion Overview</vt:lpstr>
      <vt:lpstr>Input Convex Neural Networks (ICNNS)</vt:lpstr>
      <vt:lpstr>Applications of Optimization for Inference</vt:lpstr>
      <vt:lpstr>Example Networks</vt:lpstr>
      <vt:lpstr>How to achieve input convexity?</vt:lpstr>
      <vt:lpstr>Is convexity restrictive?</vt:lpstr>
      <vt:lpstr>ICNN Portion Overview</vt:lpstr>
      <vt:lpstr>Challenges for ICNNs</vt:lpstr>
      <vt:lpstr>Inference in ICNNs</vt:lpstr>
      <vt:lpstr>Inference with the Bundle Method</vt:lpstr>
      <vt:lpstr>ICNN Learning</vt:lpstr>
      <vt:lpstr>ICNN Portion Overview</vt:lpstr>
      <vt:lpstr>Results: toy example</vt:lpstr>
      <vt:lpstr>Results: multi-label classification</vt:lpstr>
      <vt:lpstr>Results: image completion</vt:lpstr>
      <vt:lpstr>Input Convex Neural Networks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411</cp:revision>
  <cp:lastPrinted>2019-05-02T03:49:05Z</cp:lastPrinted>
  <dcterms:created xsi:type="dcterms:W3CDTF">2016-09-04T10:19:12Z</dcterms:created>
  <dcterms:modified xsi:type="dcterms:W3CDTF">2019-05-02T14:49:57Z</dcterms:modified>
  <cp:category/>
</cp:coreProperties>
</file>